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1"/>
  </p:sldMasterIdLst>
  <p:notesMasterIdLst>
    <p:notesMasterId r:id="rId10"/>
  </p:notesMasterIdLst>
  <p:handoutMasterIdLst>
    <p:handoutMasterId r:id="rId11"/>
  </p:handoutMasterIdLst>
  <p:sldIdLst>
    <p:sldId id="273" r:id="rId2"/>
    <p:sldId id="274" r:id="rId3"/>
    <p:sldId id="266" r:id="rId4"/>
    <p:sldId id="268" r:id="rId5"/>
    <p:sldId id="272" r:id="rId6"/>
    <p:sldId id="270" r:id="rId7"/>
    <p:sldId id="259" r:id="rId8"/>
    <p:sldId id="26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0D2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6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94E1D3-3DE9-4493-9AF4-6660FBF70D3D}" type="datetimeFigureOut">
              <a:rPr lang="en-US" smtClean="0"/>
              <a:t>07-07-2019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E8C00C-3BB6-44D1-8A54-A7A7D371B555}" type="slidenum">
              <a:rPr lang="en-US" smtClean="0"/>
              <a:t>‹#›</a:t>
            </a:fld>
            <a:endParaRPr lang="en-US"/>
          </a:p>
        </p:txBody>
      </p:sp>
    </p:spTree>
    <p:extLst>
      <p:ext uri="{BB962C8B-B14F-4D97-AF65-F5344CB8AC3E}">
        <p14:creationId xmlns:p14="http://schemas.microsoft.com/office/powerpoint/2010/main" val="295579083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F9DDA5-D4AE-4DFB-9307-7C68A7ECBBFB}" type="datetimeFigureOut">
              <a:rPr lang="en-US" smtClean="0"/>
              <a:t>07-07-2019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8FDD9E-1A69-4657-95A0-B861E2BF142B}" type="slidenum">
              <a:rPr lang="en-US" smtClean="0"/>
              <a:t>‹#›</a:t>
            </a:fld>
            <a:endParaRPr lang="en-US"/>
          </a:p>
        </p:txBody>
      </p:sp>
    </p:spTree>
    <p:extLst>
      <p:ext uri="{BB962C8B-B14F-4D97-AF65-F5344CB8AC3E}">
        <p14:creationId xmlns:p14="http://schemas.microsoft.com/office/powerpoint/2010/main" val="178590431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8FDD9E-1A69-4657-95A0-B861E2BF142B}" type="slidenum">
              <a:rPr lang="en-US" smtClean="0"/>
              <a:t>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0782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D045E6-358D-400A-8542-F35FD8F2AE93}" type="datetime1">
              <a:rPr lang="en-US" smtClean="0"/>
              <a:t>07-07-2019</a:t>
            </a:fld>
            <a:endParaRPr lang="en-US"/>
          </a:p>
        </p:txBody>
      </p:sp>
      <p:sp>
        <p:nvSpPr>
          <p:cNvPr id="5" name="Footer Placeholder 4"/>
          <p:cNvSpPr>
            <a:spLocks noGrp="1"/>
          </p:cNvSpPr>
          <p:nvPr>
            <p:ph type="ftr" sz="quarter" idx="11"/>
          </p:nvPr>
        </p:nvSpPr>
        <p:spPr/>
        <p:txBody>
          <a:bodyPr/>
          <a:lstStyle/>
          <a:p>
            <a:r>
              <a:rPr lang="it-IT" smtClean="0"/>
              <a:t>Indo Arabian Global General Trading L.L.C    +971 4 3415210 |  +971 4 3415620   www.inarcodubai.com          </a:t>
            </a:r>
            <a:endParaRPr lang="en-US"/>
          </a:p>
        </p:txBody>
      </p:sp>
      <p:sp>
        <p:nvSpPr>
          <p:cNvPr id="6" name="Slide Number Placeholder 5"/>
          <p:cNvSpPr>
            <a:spLocks noGrp="1"/>
          </p:cNvSpPr>
          <p:nvPr>
            <p:ph type="sldNum" sz="quarter" idx="12"/>
          </p:nvPr>
        </p:nvSpPr>
        <p:spPr/>
        <p:txBody>
          <a:bodyPr/>
          <a:lstStyle/>
          <a:p>
            <a:fld id="{79E4CB29-1ACB-4353-A042-2A3F167983BF}" type="slidenum">
              <a:rPr lang="en-US" smtClean="0"/>
              <a:t>‹#›</a:t>
            </a:fld>
            <a:endParaRPr lang="en-US"/>
          </a:p>
        </p:txBody>
      </p:sp>
    </p:spTree>
    <p:extLst>
      <p:ext uri="{BB962C8B-B14F-4D97-AF65-F5344CB8AC3E}">
        <p14:creationId xmlns:p14="http://schemas.microsoft.com/office/powerpoint/2010/main" val="224376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3B902B-F568-4964-A357-F425F54B616B}" type="datetime1">
              <a:rPr lang="en-US" smtClean="0"/>
              <a:t>07-07-2019</a:t>
            </a:fld>
            <a:endParaRPr lang="en-US"/>
          </a:p>
        </p:txBody>
      </p:sp>
      <p:sp>
        <p:nvSpPr>
          <p:cNvPr id="5" name="Footer Placeholder 4"/>
          <p:cNvSpPr>
            <a:spLocks noGrp="1"/>
          </p:cNvSpPr>
          <p:nvPr>
            <p:ph type="ftr" sz="quarter" idx="11"/>
          </p:nvPr>
        </p:nvSpPr>
        <p:spPr/>
        <p:txBody>
          <a:bodyPr/>
          <a:lstStyle/>
          <a:p>
            <a:r>
              <a:rPr lang="it-IT" smtClean="0"/>
              <a:t>Indo Arabian Global General Trading L.L.C    +971 4 3415210 |  +971 4 3415620   www.inarcodubai.com          </a:t>
            </a:r>
            <a:endParaRPr lang="en-US"/>
          </a:p>
        </p:txBody>
      </p:sp>
      <p:sp>
        <p:nvSpPr>
          <p:cNvPr id="6" name="Slide Number Placeholder 5"/>
          <p:cNvSpPr>
            <a:spLocks noGrp="1"/>
          </p:cNvSpPr>
          <p:nvPr>
            <p:ph type="sldNum" sz="quarter" idx="12"/>
          </p:nvPr>
        </p:nvSpPr>
        <p:spPr/>
        <p:txBody>
          <a:bodyPr/>
          <a:lstStyle/>
          <a:p>
            <a:fld id="{79E4CB29-1ACB-4353-A042-2A3F167983BF}" type="slidenum">
              <a:rPr lang="en-US" smtClean="0"/>
              <a:t>‹#›</a:t>
            </a:fld>
            <a:endParaRPr lang="en-US"/>
          </a:p>
        </p:txBody>
      </p:sp>
    </p:spTree>
    <p:extLst>
      <p:ext uri="{BB962C8B-B14F-4D97-AF65-F5344CB8AC3E}">
        <p14:creationId xmlns:p14="http://schemas.microsoft.com/office/powerpoint/2010/main" val="493141363"/>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3B902B-F568-4964-A357-F425F54B616B}" type="datetime1">
              <a:rPr lang="en-US" smtClean="0"/>
              <a:t>07-07-2019</a:t>
            </a:fld>
            <a:endParaRPr lang="en-US"/>
          </a:p>
        </p:txBody>
      </p:sp>
      <p:sp>
        <p:nvSpPr>
          <p:cNvPr id="5" name="Footer Placeholder 4"/>
          <p:cNvSpPr>
            <a:spLocks noGrp="1"/>
          </p:cNvSpPr>
          <p:nvPr>
            <p:ph type="ftr" sz="quarter" idx="11"/>
          </p:nvPr>
        </p:nvSpPr>
        <p:spPr/>
        <p:txBody>
          <a:bodyPr/>
          <a:lstStyle/>
          <a:p>
            <a:r>
              <a:rPr lang="it-IT" smtClean="0"/>
              <a:t>Indo Arabian Global General Trading L.L.C    +971 4 3415210 |  +971 4 3415620   www.inarcodubai.com          </a:t>
            </a:r>
            <a:endParaRPr lang="en-US"/>
          </a:p>
        </p:txBody>
      </p:sp>
      <p:sp>
        <p:nvSpPr>
          <p:cNvPr id="6" name="Slide Number Placeholder 5"/>
          <p:cNvSpPr>
            <a:spLocks noGrp="1"/>
          </p:cNvSpPr>
          <p:nvPr>
            <p:ph type="sldNum" sz="quarter" idx="12"/>
          </p:nvPr>
        </p:nvSpPr>
        <p:spPr/>
        <p:txBody>
          <a:bodyPr/>
          <a:lstStyle/>
          <a:p>
            <a:fld id="{79E4CB29-1ACB-4353-A042-2A3F167983BF}"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2157210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3B902B-F568-4964-A357-F425F54B616B}" type="datetime1">
              <a:rPr lang="en-US" smtClean="0"/>
              <a:t>07-07-2019</a:t>
            </a:fld>
            <a:endParaRPr lang="en-US"/>
          </a:p>
        </p:txBody>
      </p:sp>
      <p:sp>
        <p:nvSpPr>
          <p:cNvPr id="5" name="Footer Placeholder 4"/>
          <p:cNvSpPr>
            <a:spLocks noGrp="1"/>
          </p:cNvSpPr>
          <p:nvPr>
            <p:ph type="ftr" sz="quarter" idx="11"/>
          </p:nvPr>
        </p:nvSpPr>
        <p:spPr/>
        <p:txBody>
          <a:bodyPr/>
          <a:lstStyle/>
          <a:p>
            <a:r>
              <a:rPr lang="it-IT" smtClean="0"/>
              <a:t>Indo Arabian Global General Trading L.L.C    +971 4 3415210 |  +971 4 3415620   www.inarcodubai.com          </a:t>
            </a:r>
            <a:endParaRPr lang="en-US"/>
          </a:p>
        </p:txBody>
      </p:sp>
      <p:sp>
        <p:nvSpPr>
          <p:cNvPr id="6" name="Slide Number Placeholder 5"/>
          <p:cNvSpPr>
            <a:spLocks noGrp="1"/>
          </p:cNvSpPr>
          <p:nvPr>
            <p:ph type="sldNum" sz="quarter" idx="12"/>
          </p:nvPr>
        </p:nvSpPr>
        <p:spPr/>
        <p:txBody>
          <a:bodyPr/>
          <a:lstStyle/>
          <a:p>
            <a:fld id="{79E4CB29-1ACB-4353-A042-2A3F167983BF}" type="slidenum">
              <a:rPr lang="en-US" smtClean="0"/>
              <a:t>‹#›</a:t>
            </a:fld>
            <a:endParaRPr lang="en-US"/>
          </a:p>
        </p:txBody>
      </p:sp>
    </p:spTree>
    <p:extLst>
      <p:ext uri="{BB962C8B-B14F-4D97-AF65-F5344CB8AC3E}">
        <p14:creationId xmlns:p14="http://schemas.microsoft.com/office/powerpoint/2010/main" val="1512695050"/>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3B902B-F568-4964-A357-F425F54B616B}" type="datetime1">
              <a:rPr lang="en-US" smtClean="0"/>
              <a:t>07-07-2019</a:t>
            </a:fld>
            <a:endParaRPr lang="en-US"/>
          </a:p>
        </p:txBody>
      </p:sp>
      <p:sp>
        <p:nvSpPr>
          <p:cNvPr id="5" name="Footer Placeholder 4"/>
          <p:cNvSpPr>
            <a:spLocks noGrp="1"/>
          </p:cNvSpPr>
          <p:nvPr>
            <p:ph type="ftr" sz="quarter" idx="11"/>
          </p:nvPr>
        </p:nvSpPr>
        <p:spPr/>
        <p:txBody>
          <a:bodyPr/>
          <a:lstStyle/>
          <a:p>
            <a:r>
              <a:rPr lang="it-IT" smtClean="0"/>
              <a:t>Indo Arabian Global General Trading L.L.C    +971 4 3415210 |  +971 4 3415620   www.inarcodubai.com          </a:t>
            </a:r>
            <a:endParaRPr lang="en-US"/>
          </a:p>
        </p:txBody>
      </p:sp>
      <p:sp>
        <p:nvSpPr>
          <p:cNvPr id="6" name="Slide Number Placeholder 5"/>
          <p:cNvSpPr>
            <a:spLocks noGrp="1"/>
          </p:cNvSpPr>
          <p:nvPr>
            <p:ph type="sldNum" sz="quarter" idx="12"/>
          </p:nvPr>
        </p:nvSpPr>
        <p:spPr/>
        <p:txBody>
          <a:bodyPr/>
          <a:lstStyle/>
          <a:p>
            <a:fld id="{79E4CB29-1ACB-4353-A042-2A3F167983BF}"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9243149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3B902B-F568-4964-A357-F425F54B616B}" type="datetime1">
              <a:rPr lang="en-US" smtClean="0"/>
              <a:t>07-07-2019</a:t>
            </a:fld>
            <a:endParaRPr lang="en-US"/>
          </a:p>
        </p:txBody>
      </p:sp>
      <p:sp>
        <p:nvSpPr>
          <p:cNvPr id="5" name="Footer Placeholder 4"/>
          <p:cNvSpPr>
            <a:spLocks noGrp="1"/>
          </p:cNvSpPr>
          <p:nvPr>
            <p:ph type="ftr" sz="quarter" idx="11"/>
          </p:nvPr>
        </p:nvSpPr>
        <p:spPr/>
        <p:txBody>
          <a:bodyPr/>
          <a:lstStyle/>
          <a:p>
            <a:r>
              <a:rPr lang="it-IT" smtClean="0"/>
              <a:t>Indo Arabian Global General Trading L.L.C    +971 4 3415210 |  +971 4 3415620   www.inarcodubai.com          </a:t>
            </a:r>
            <a:endParaRPr lang="en-US"/>
          </a:p>
        </p:txBody>
      </p:sp>
      <p:sp>
        <p:nvSpPr>
          <p:cNvPr id="6" name="Slide Number Placeholder 5"/>
          <p:cNvSpPr>
            <a:spLocks noGrp="1"/>
          </p:cNvSpPr>
          <p:nvPr>
            <p:ph type="sldNum" sz="quarter" idx="12"/>
          </p:nvPr>
        </p:nvSpPr>
        <p:spPr/>
        <p:txBody>
          <a:bodyPr/>
          <a:lstStyle/>
          <a:p>
            <a:fld id="{79E4CB29-1ACB-4353-A042-2A3F167983BF}" type="slidenum">
              <a:rPr lang="en-US" smtClean="0"/>
              <a:t>‹#›</a:t>
            </a:fld>
            <a:endParaRPr lang="en-US"/>
          </a:p>
        </p:txBody>
      </p:sp>
    </p:spTree>
    <p:extLst>
      <p:ext uri="{BB962C8B-B14F-4D97-AF65-F5344CB8AC3E}">
        <p14:creationId xmlns:p14="http://schemas.microsoft.com/office/powerpoint/2010/main" val="2325771838"/>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B4F075-3C07-44BE-BE6B-CE618A02A73D}" type="datetime1">
              <a:rPr lang="en-US" smtClean="0"/>
              <a:t>07-07-2019</a:t>
            </a:fld>
            <a:endParaRPr lang="en-US"/>
          </a:p>
        </p:txBody>
      </p:sp>
      <p:sp>
        <p:nvSpPr>
          <p:cNvPr id="5" name="Footer Placeholder 4"/>
          <p:cNvSpPr>
            <a:spLocks noGrp="1"/>
          </p:cNvSpPr>
          <p:nvPr>
            <p:ph type="ftr" sz="quarter" idx="11"/>
          </p:nvPr>
        </p:nvSpPr>
        <p:spPr/>
        <p:txBody>
          <a:bodyPr/>
          <a:lstStyle/>
          <a:p>
            <a:r>
              <a:rPr lang="it-IT" smtClean="0"/>
              <a:t>Indo Arabian Global General Trading L.L.C    +971 4 3415210 |  +971 4 3415620   www.inarcodubai.com          </a:t>
            </a:r>
            <a:endParaRPr lang="en-US"/>
          </a:p>
        </p:txBody>
      </p:sp>
      <p:sp>
        <p:nvSpPr>
          <p:cNvPr id="6" name="Slide Number Placeholder 5"/>
          <p:cNvSpPr>
            <a:spLocks noGrp="1"/>
          </p:cNvSpPr>
          <p:nvPr>
            <p:ph type="sldNum" sz="quarter" idx="12"/>
          </p:nvPr>
        </p:nvSpPr>
        <p:spPr/>
        <p:txBody>
          <a:bodyPr/>
          <a:lstStyle/>
          <a:p>
            <a:fld id="{79E4CB29-1ACB-4353-A042-2A3F167983BF}" type="slidenum">
              <a:rPr lang="en-US" smtClean="0"/>
              <a:t>‹#›</a:t>
            </a:fld>
            <a:endParaRPr lang="en-US"/>
          </a:p>
        </p:txBody>
      </p:sp>
    </p:spTree>
    <p:extLst>
      <p:ext uri="{BB962C8B-B14F-4D97-AF65-F5344CB8AC3E}">
        <p14:creationId xmlns:p14="http://schemas.microsoft.com/office/powerpoint/2010/main" val="660252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F685DD-2C78-421C-8386-4E02194EFA20}" type="datetime1">
              <a:rPr lang="en-US" smtClean="0"/>
              <a:t>07-07-2019</a:t>
            </a:fld>
            <a:endParaRPr lang="en-US"/>
          </a:p>
        </p:txBody>
      </p:sp>
      <p:sp>
        <p:nvSpPr>
          <p:cNvPr id="5" name="Footer Placeholder 4"/>
          <p:cNvSpPr>
            <a:spLocks noGrp="1"/>
          </p:cNvSpPr>
          <p:nvPr>
            <p:ph type="ftr" sz="quarter" idx="11"/>
          </p:nvPr>
        </p:nvSpPr>
        <p:spPr/>
        <p:txBody>
          <a:bodyPr/>
          <a:lstStyle/>
          <a:p>
            <a:r>
              <a:rPr lang="it-IT" smtClean="0"/>
              <a:t>Indo Arabian Global General Trading L.L.C    +971 4 3415210 |  +971 4 3415620   www.inarcodubai.com          </a:t>
            </a:r>
            <a:endParaRPr lang="en-US"/>
          </a:p>
        </p:txBody>
      </p:sp>
      <p:sp>
        <p:nvSpPr>
          <p:cNvPr id="6" name="Slide Number Placeholder 5"/>
          <p:cNvSpPr>
            <a:spLocks noGrp="1"/>
          </p:cNvSpPr>
          <p:nvPr>
            <p:ph type="sldNum" sz="quarter" idx="12"/>
          </p:nvPr>
        </p:nvSpPr>
        <p:spPr/>
        <p:txBody>
          <a:bodyPr/>
          <a:lstStyle/>
          <a:p>
            <a:fld id="{79E4CB29-1ACB-4353-A042-2A3F167983BF}" type="slidenum">
              <a:rPr lang="en-US" smtClean="0"/>
              <a:t>‹#›</a:t>
            </a:fld>
            <a:endParaRPr lang="en-US"/>
          </a:p>
        </p:txBody>
      </p:sp>
    </p:spTree>
    <p:extLst>
      <p:ext uri="{BB962C8B-B14F-4D97-AF65-F5344CB8AC3E}">
        <p14:creationId xmlns:p14="http://schemas.microsoft.com/office/powerpoint/2010/main" val="1812016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86F379-33F5-43EB-9C94-893DE466E445}" type="datetime1">
              <a:rPr lang="en-US" smtClean="0"/>
              <a:t>07-07-2019</a:t>
            </a:fld>
            <a:endParaRPr lang="en-US"/>
          </a:p>
        </p:txBody>
      </p:sp>
      <p:sp>
        <p:nvSpPr>
          <p:cNvPr id="5" name="Footer Placeholder 4"/>
          <p:cNvSpPr>
            <a:spLocks noGrp="1"/>
          </p:cNvSpPr>
          <p:nvPr>
            <p:ph type="ftr" sz="quarter" idx="11"/>
          </p:nvPr>
        </p:nvSpPr>
        <p:spPr/>
        <p:txBody>
          <a:bodyPr/>
          <a:lstStyle/>
          <a:p>
            <a:r>
              <a:rPr lang="it-IT" smtClean="0"/>
              <a:t>Indo Arabian Global General Trading L.L.C    +971 4 3415210 |  +971 4 3415620   www.inarcodubai.com          </a:t>
            </a:r>
            <a:endParaRPr lang="en-US"/>
          </a:p>
        </p:txBody>
      </p:sp>
      <p:sp>
        <p:nvSpPr>
          <p:cNvPr id="6" name="Slide Number Placeholder 5"/>
          <p:cNvSpPr>
            <a:spLocks noGrp="1"/>
          </p:cNvSpPr>
          <p:nvPr>
            <p:ph type="sldNum" sz="quarter" idx="12"/>
          </p:nvPr>
        </p:nvSpPr>
        <p:spPr/>
        <p:txBody>
          <a:bodyPr/>
          <a:lstStyle/>
          <a:p>
            <a:fld id="{79E4CB29-1ACB-4353-A042-2A3F167983BF}" type="slidenum">
              <a:rPr lang="en-US" smtClean="0"/>
              <a:t>‹#›</a:t>
            </a:fld>
            <a:endParaRPr lang="en-US"/>
          </a:p>
        </p:txBody>
      </p:sp>
    </p:spTree>
    <p:extLst>
      <p:ext uri="{BB962C8B-B14F-4D97-AF65-F5344CB8AC3E}">
        <p14:creationId xmlns:p14="http://schemas.microsoft.com/office/powerpoint/2010/main" val="3276690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2A01ED-9D09-4ADB-9089-2040D5A6CBE1}" type="datetime1">
              <a:rPr lang="en-US" smtClean="0"/>
              <a:t>07-07-2019</a:t>
            </a:fld>
            <a:endParaRPr lang="en-US"/>
          </a:p>
        </p:txBody>
      </p:sp>
      <p:sp>
        <p:nvSpPr>
          <p:cNvPr id="5" name="Footer Placeholder 4"/>
          <p:cNvSpPr>
            <a:spLocks noGrp="1"/>
          </p:cNvSpPr>
          <p:nvPr>
            <p:ph type="ftr" sz="quarter" idx="11"/>
          </p:nvPr>
        </p:nvSpPr>
        <p:spPr/>
        <p:txBody>
          <a:bodyPr/>
          <a:lstStyle/>
          <a:p>
            <a:r>
              <a:rPr lang="it-IT" smtClean="0"/>
              <a:t>Indo Arabian Global General Trading L.L.C    +971 4 3415210 |  +971 4 3415620   www.inarcodubai.com          </a:t>
            </a:r>
            <a:endParaRPr lang="en-US"/>
          </a:p>
        </p:txBody>
      </p:sp>
      <p:sp>
        <p:nvSpPr>
          <p:cNvPr id="6" name="Slide Number Placeholder 5"/>
          <p:cNvSpPr>
            <a:spLocks noGrp="1"/>
          </p:cNvSpPr>
          <p:nvPr>
            <p:ph type="sldNum" sz="quarter" idx="12"/>
          </p:nvPr>
        </p:nvSpPr>
        <p:spPr/>
        <p:txBody>
          <a:bodyPr/>
          <a:lstStyle/>
          <a:p>
            <a:fld id="{79E4CB29-1ACB-4353-A042-2A3F167983BF}" type="slidenum">
              <a:rPr lang="en-US" smtClean="0"/>
              <a:t>‹#›</a:t>
            </a:fld>
            <a:endParaRPr lang="en-US"/>
          </a:p>
        </p:txBody>
      </p:sp>
    </p:spTree>
    <p:extLst>
      <p:ext uri="{BB962C8B-B14F-4D97-AF65-F5344CB8AC3E}">
        <p14:creationId xmlns:p14="http://schemas.microsoft.com/office/powerpoint/2010/main" val="2730521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543841-925A-4EB6-801A-DB4A162E72F0}" type="datetime1">
              <a:rPr lang="en-US" smtClean="0"/>
              <a:t>07-07-2019</a:t>
            </a:fld>
            <a:endParaRPr lang="en-US"/>
          </a:p>
        </p:txBody>
      </p:sp>
      <p:sp>
        <p:nvSpPr>
          <p:cNvPr id="6" name="Footer Placeholder 5"/>
          <p:cNvSpPr>
            <a:spLocks noGrp="1"/>
          </p:cNvSpPr>
          <p:nvPr>
            <p:ph type="ftr" sz="quarter" idx="11"/>
          </p:nvPr>
        </p:nvSpPr>
        <p:spPr/>
        <p:txBody>
          <a:bodyPr/>
          <a:lstStyle/>
          <a:p>
            <a:r>
              <a:rPr lang="it-IT" smtClean="0"/>
              <a:t>Indo Arabian Global General Trading L.L.C    +971 4 3415210 |  +971 4 3415620   www.inarcodubai.com          </a:t>
            </a:r>
            <a:endParaRPr lang="en-US"/>
          </a:p>
        </p:txBody>
      </p:sp>
      <p:sp>
        <p:nvSpPr>
          <p:cNvPr id="7" name="Slide Number Placeholder 6"/>
          <p:cNvSpPr>
            <a:spLocks noGrp="1"/>
          </p:cNvSpPr>
          <p:nvPr>
            <p:ph type="sldNum" sz="quarter" idx="12"/>
          </p:nvPr>
        </p:nvSpPr>
        <p:spPr/>
        <p:txBody>
          <a:bodyPr/>
          <a:lstStyle/>
          <a:p>
            <a:fld id="{79E4CB29-1ACB-4353-A042-2A3F167983BF}" type="slidenum">
              <a:rPr lang="en-US" smtClean="0"/>
              <a:t>‹#›</a:t>
            </a:fld>
            <a:endParaRPr lang="en-US"/>
          </a:p>
        </p:txBody>
      </p:sp>
    </p:spTree>
    <p:extLst>
      <p:ext uri="{BB962C8B-B14F-4D97-AF65-F5344CB8AC3E}">
        <p14:creationId xmlns:p14="http://schemas.microsoft.com/office/powerpoint/2010/main" val="2018782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E3242C-34F3-42B6-80FF-F71F104537FD}" type="datetime1">
              <a:rPr lang="en-US" smtClean="0"/>
              <a:t>07-07-2019</a:t>
            </a:fld>
            <a:endParaRPr lang="en-US"/>
          </a:p>
        </p:txBody>
      </p:sp>
      <p:sp>
        <p:nvSpPr>
          <p:cNvPr id="8" name="Footer Placeholder 7"/>
          <p:cNvSpPr>
            <a:spLocks noGrp="1"/>
          </p:cNvSpPr>
          <p:nvPr>
            <p:ph type="ftr" sz="quarter" idx="11"/>
          </p:nvPr>
        </p:nvSpPr>
        <p:spPr/>
        <p:txBody>
          <a:bodyPr/>
          <a:lstStyle/>
          <a:p>
            <a:r>
              <a:rPr lang="it-IT" smtClean="0"/>
              <a:t>Indo Arabian Global General Trading L.L.C    +971 4 3415210 |  +971 4 3415620   www.inarcodubai.com          </a:t>
            </a:r>
            <a:endParaRPr lang="en-US"/>
          </a:p>
        </p:txBody>
      </p:sp>
      <p:sp>
        <p:nvSpPr>
          <p:cNvPr id="9" name="Slide Number Placeholder 8"/>
          <p:cNvSpPr>
            <a:spLocks noGrp="1"/>
          </p:cNvSpPr>
          <p:nvPr>
            <p:ph type="sldNum" sz="quarter" idx="12"/>
          </p:nvPr>
        </p:nvSpPr>
        <p:spPr/>
        <p:txBody>
          <a:bodyPr/>
          <a:lstStyle/>
          <a:p>
            <a:fld id="{79E4CB29-1ACB-4353-A042-2A3F167983BF}" type="slidenum">
              <a:rPr lang="en-US" smtClean="0"/>
              <a:t>‹#›</a:t>
            </a:fld>
            <a:endParaRPr lang="en-US"/>
          </a:p>
        </p:txBody>
      </p:sp>
    </p:spTree>
    <p:extLst>
      <p:ext uri="{BB962C8B-B14F-4D97-AF65-F5344CB8AC3E}">
        <p14:creationId xmlns:p14="http://schemas.microsoft.com/office/powerpoint/2010/main" val="141966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0B65138-0119-4E27-BED3-37ECED161216}" type="datetime1">
              <a:rPr lang="en-US" smtClean="0"/>
              <a:t>07-07-2019</a:t>
            </a:fld>
            <a:endParaRPr lang="en-US"/>
          </a:p>
        </p:txBody>
      </p:sp>
      <p:sp>
        <p:nvSpPr>
          <p:cNvPr id="4" name="Footer Placeholder 3"/>
          <p:cNvSpPr>
            <a:spLocks noGrp="1"/>
          </p:cNvSpPr>
          <p:nvPr>
            <p:ph type="ftr" sz="quarter" idx="11"/>
          </p:nvPr>
        </p:nvSpPr>
        <p:spPr/>
        <p:txBody>
          <a:bodyPr/>
          <a:lstStyle/>
          <a:p>
            <a:r>
              <a:rPr lang="it-IT" smtClean="0"/>
              <a:t>Indo Arabian Global General Trading L.L.C    +971 4 3415210 |  +971 4 3415620   www.inarcodubai.com          </a:t>
            </a:r>
            <a:endParaRPr lang="en-US"/>
          </a:p>
        </p:txBody>
      </p:sp>
      <p:sp>
        <p:nvSpPr>
          <p:cNvPr id="5" name="Slide Number Placeholder 4"/>
          <p:cNvSpPr>
            <a:spLocks noGrp="1"/>
          </p:cNvSpPr>
          <p:nvPr>
            <p:ph type="sldNum" sz="quarter" idx="12"/>
          </p:nvPr>
        </p:nvSpPr>
        <p:spPr/>
        <p:txBody>
          <a:bodyPr/>
          <a:lstStyle/>
          <a:p>
            <a:fld id="{79E4CB29-1ACB-4353-A042-2A3F167983BF}" type="slidenum">
              <a:rPr lang="en-US" smtClean="0"/>
              <a:t>‹#›</a:t>
            </a:fld>
            <a:endParaRPr lang="en-US"/>
          </a:p>
        </p:txBody>
      </p:sp>
    </p:spTree>
    <p:extLst>
      <p:ext uri="{BB962C8B-B14F-4D97-AF65-F5344CB8AC3E}">
        <p14:creationId xmlns:p14="http://schemas.microsoft.com/office/powerpoint/2010/main" val="3496645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102E40-A632-4E1A-BEDC-E0B8EBC561F1}" type="datetime1">
              <a:rPr lang="en-US" smtClean="0"/>
              <a:t>07-07-2019</a:t>
            </a:fld>
            <a:endParaRPr lang="en-US"/>
          </a:p>
        </p:txBody>
      </p:sp>
      <p:sp>
        <p:nvSpPr>
          <p:cNvPr id="3" name="Footer Placeholder 2"/>
          <p:cNvSpPr>
            <a:spLocks noGrp="1"/>
          </p:cNvSpPr>
          <p:nvPr>
            <p:ph type="ftr" sz="quarter" idx="11"/>
          </p:nvPr>
        </p:nvSpPr>
        <p:spPr/>
        <p:txBody>
          <a:bodyPr/>
          <a:lstStyle/>
          <a:p>
            <a:r>
              <a:rPr lang="it-IT" smtClean="0"/>
              <a:t>Indo Arabian Global General Trading L.L.C    +971 4 3415210 |  +971 4 3415620   www.inarcodubai.com          </a:t>
            </a:r>
            <a:endParaRPr lang="en-US"/>
          </a:p>
        </p:txBody>
      </p:sp>
      <p:sp>
        <p:nvSpPr>
          <p:cNvPr id="4" name="Slide Number Placeholder 3"/>
          <p:cNvSpPr>
            <a:spLocks noGrp="1"/>
          </p:cNvSpPr>
          <p:nvPr>
            <p:ph type="sldNum" sz="quarter" idx="12"/>
          </p:nvPr>
        </p:nvSpPr>
        <p:spPr/>
        <p:txBody>
          <a:bodyPr/>
          <a:lstStyle/>
          <a:p>
            <a:fld id="{79E4CB29-1ACB-4353-A042-2A3F167983BF}" type="slidenum">
              <a:rPr lang="en-US" smtClean="0"/>
              <a:t>‹#›</a:t>
            </a:fld>
            <a:endParaRPr lang="en-US"/>
          </a:p>
        </p:txBody>
      </p:sp>
    </p:spTree>
    <p:extLst>
      <p:ext uri="{BB962C8B-B14F-4D97-AF65-F5344CB8AC3E}">
        <p14:creationId xmlns:p14="http://schemas.microsoft.com/office/powerpoint/2010/main" val="2012726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7B3DF-63BA-43DE-B96D-E72ED6DC7E11}" type="datetime1">
              <a:rPr lang="en-US" smtClean="0"/>
              <a:t>07-07-2019</a:t>
            </a:fld>
            <a:endParaRPr lang="en-US"/>
          </a:p>
        </p:txBody>
      </p:sp>
      <p:sp>
        <p:nvSpPr>
          <p:cNvPr id="6" name="Footer Placeholder 5"/>
          <p:cNvSpPr>
            <a:spLocks noGrp="1"/>
          </p:cNvSpPr>
          <p:nvPr>
            <p:ph type="ftr" sz="quarter" idx="11"/>
          </p:nvPr>
        </p:nvSpPr>
        <p:spPr/>
        <p:txBody>
          <a:bodyPr/>
          <a:lstStyle/>
          <a:p>
            <a:r>
              <a:rPr lang="it-IT" smtClean="0"/>
              <a:t>Indo Arabian Global General Trading L.L.C    +971 4 3415210 |  +971 4 3415620   www.inarcodubai.com          </a:t>
            </a:r>
            <a:endParaRPr lang="en-US"/>
          </a:p>
        </p:txBody>
      </p:sp>
      <p:sp>
        <p:nvSpPr>
          <p:cNvPr id="7" name="Slide Number Placeholder 6"/>
          <p:cNvSpPr>
            <a:spLocks noGrp="1"/>
          </p:cNvSpPr>
          <p:nvPr>
            <p:ph type="sldNum" sz="quarter" idx="12"/>
          </p:nvPr>
        </p:nvSpPr>
        <p:spPr/>
        <p:txBody>
          <a:bodyPr/>
          <a:lstStyle/>
          <a:p>
            <a:fld id="{79E4CB29-1ACB-4353-A042-2A3F167983BF}" type="slidenum">
              <a:rPr lang="en-US" smtClean="0"/>
              <a:t>‹#›</a:t>
            </a:fld>
            <a:endParaRPr lang="en-US"/>
          </a:p>
        </p:txBody>
      </p:sp>
    </p:spTree>
    <p:extLst>
      <p:ext uri="{BB962C8B-B14F-4D97-AF65-F5344CB8AC3E}">
        <p14:creationId xmlns:p14="http://schemas.microsoft.com/office/powerpoint/2010/main" val="3887349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B18921-0EDD-490E-A4A6-450A17BFFF1A}" type="datetime1">
              <a:rPr lang="en-US" smtClean="0"/>
              <a:t>07-07-2019</a:t>
            </a:fld>
            <a:endParaRPr lang="en-US"/>
          </a:p>
        </p:txBody>
      </p:sp>
      <p:sp>
        <p:nvSpPr>
          <p:cNvPr id="6" name="Footer Placeholder 5"/>
          <p:cNvSpPr>
            <a:spLocks noGrp="1"/>
          </p:cNvSpPr>
          <p:nvPr>
            <p:ph type="ftr" sz="quarter" idx="11"/>
          </p:nvPr>
        </p:nvSpPr>
        <p:spPr/>
        <p:txBody>
          <a:bodyPr/>
          <a:lstStyle/>
          <a:p>
            <a:r>
              <a:rPr lang="it-IT" smtClean="0"/>
              <a:t>Indo Arabian Global General Trading L.L.C    +971 4 3415210 |  +971 4 3415620   www.inarcodubai.com          </a:t>
            </a:r>
            <a:endParaRPr lang="en-US"/>
          </a:p>
        </p:txBody>
      </p:sp>
      <p:sp>
        <p:nvSpPr>
          <p:cNvPr id="7" name="Slide Number Placeholder 6"/>
          <p:cNvSpPr>
            <a:spLocks noGrp="1"/>
          </p:cNvSpPr>
          <p:nvPr>
            <p:ph type="sldNum" sz="quarter" idx="12"/>
          </p:nvPr>
        </p:nvSpPr>
        <p:spPr/>
        <p:txBody>
          <a:bodyPr/>
          <a:lstStyle/>
          <a:p>
            <a:fld id="{79E4CB29-1ACB-4353-A042-2A3F167983BF}" type="slidenum">
              <a:rPr lang="en-US" smtClean="0"/>
              <a:t>‹#›</a:t>
            </a:fld>
            <a:endParaRPr lang="en-US"/>
          </a:p>
        </p:txBody>
      </p:sp>
    </p:spTree>
    <p:extLst>
      <p:ext uri="{BB962C8B-B14F-4D97-AF65-F5344CB8AC3E}">
        <p14:creationId xmlns:p14="http://schemas.microsoft.com/office/powerpoint/2010/main" val="3985211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3B902B-F568-4964-A357-F425F54B616B}" type="datetime1">
              <a:rPr lang="en-US" smtClean="0"/>
              <a:t>07-07-2019</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it-IT" smtClean="0"/>
              <a:t>Indo Arabian Global General Trading L.L.C    +971 4 3415210 |  +971 4 3415620   www.inarcodubai.com          </a:t>
            </a: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9E4CB29-1ACB-4353-A042-2A3F167983BF}" type="slidenum">
              <a:rPr lang="en-US" smtClean="0"/>
              <a:t>‹#›</a:t>
            </a:fld>
            <a:endParaRPr lang="en-US"/>
          </a:p>
        </p:txBody>
      </p:sp>
    </p:spTree>
    <p:extLst>
      <p:ext uri="{BB962C8B-B14F-4D97-AF65-F5344CB8AC3E}">
        <p14:creationId xmlns:p14="http://schemas.microsoft.com/office/powerpoint/2010/main" val="2730373256"/>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arcodubai.com/" TargetMode="External"/><Relationship Id="rId2" Type="http://schemas.openxmlformats.org/officeDocument/2006/relationships/hyperlink" Target="mailto:inarco@emirates.net.ae"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emf"/><Relationship Id="rId7" Type="http://schemas.openxmlformats.org/officeDocument/2006/relationships/image" Target="../media/image17.emf"/><Relationship Id="rId12" Type="http://schemas.openxmlformats.org/officeDocument/2006/relationships/image" Target="../media/image22.jpeg"/><Relationship Id="rId2" Type="http://schemas.openxmlformats.org/officeDocument/2006/relationships/image" Target="../media/image12.emf"/><Relationship Id="rId16" Type="http://schemas.openxmlformats.org/officeDocument/2006/relationships/image" Target="../media/image26.emf"/><Relationship Id="rId1" Type="http://schemas.openxmlformats.org/officeDocument/2006/relationships/slideLayout" Target="../slideLayouts/slideLayout7.xml"/><Relationship Id="rId6" Type="http://schemas.openxmlformats.org/officeDocument/2006/relationships/image" Target="../media/image16.emf"/><Relationship Id="rId11" Type="http://schemas.openxmlformats.org/officeDocument/2006/relationships/image" Target="../media/image21.jpeg"/><Relationship Id="rId5" Type="http://schemas.openxmlformats.org/officeDocument/2006/relationships/image" Target="../media/image15.emf"/><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4.emf"/><Relationship Id="rId9" Type="http://schemas.openxmlformats.org/officeDocument/2006/relationships/image" Target="../media/image19.jpeg"/><Relationship Id="rId14"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g"/><Relationship Id="rId18" Type="http://schemas.openxmlformats.org/officeDocument/2006/relationships/image" Target="../media/image43.jpeg"/><Relationship Id="rId3" Type="http://schemas.openxmlformats.org/officeDocument/2006/relationships/image" Target="../media/image28.png"/><Relationship Id="rId7" Type="http://schemas.openxmlformats.org/officeDocument/2006/relationships/image" Target="../media/image32.jpeg"/><Relationship Id="rId12" Type="http://schemas.openxmlformats.org/officeDocument/2006/relationships/image" Target="../media/image37.emf"/><Relationship Id="rId17" Type="http://schemas.openxmlformats.org/officeDocument/2006/relationships/image" Target="../media/image42.jpeg"/><Relationship Id="rId2" Type="http://schemas.openxmlformats.org/officeDocument/2006/relationships/image" Target="../media/image27.png"/><Relationship Id="rId16"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emf"/><Relationship Id="rId5" Type="http://schemas.openxmlformats.org/officeDocument/2006/relationships/image" Target="../media/image30.png"/><Relationship Id="rId15" Type="http://schemas.openxmlformats.org/officeDocument/2006/relationships/image" Target="../media/image40.jpg"/><Relationship Id="rId10" Type="http://schemas.openxmlformats.org/officeDocument/2006/relationships/image" Target="../media/image35.emf"/><Relationship Id="rId19" Type="http://schemas.openxmlformats.org/officeDocument/2006/relationships/image" Target="../media/image26.emf"/><Relationship Id="rId4" Type="http://schemas.openxmlformats.org/officeDocument/2006/relationships/image" Target="../media/image29.png"/><Relationship Id="rId9" Type="http://schemas.openxmlformats.org/officeDocument/2006/relationships/image" Target="../media/image34.jpeg"/><Relationship Id="rId14" Type="http://schemas.openxmlformats.org/officeDocument/2006/relationships/image" Target="../media/image39.jpg"/></Relationships>
</file>

<file path=ppt/slides/_rels/slide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26.emf"/><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jpg"/><Relationship Id="rId2" Type="http://schemas.openxmlformats.org/officeDocument/2006/relationships/image" Target="../media/image44.png"/><Relationship Id="rId16"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8.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jpeg"/><Relationship Id="rId12" Type="http://schemas.openxmlformats.org/officeDocument/2006/relationships/image" Target="../media/image70.pn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jpe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0000"/>
                </a:solidFill>
                <a:latin typeface="Cambria" panose="02040503050406030204" pitchFamily="18" charset="0"/>
              </a:rPr>
              <a:t>                </a:t>
            </a:r>
            <a:endParaRPr lang="en-US" sz="4800" dirty="0">
              <a:solidFill>
                <a:srgbClr val="FF0000"/>
              </a:solidFill>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sz="2400" b="1" dirty="0" smtClean="0">
                <a:solidFill>
                  <a:schemeClr val="tx1"/>
                </a:solidFill>
                <a:effectLst>
                  <a:outerShdw blurRad="38100" dist="38100" dir="2700000" algn="tl">
                    <a:srgbClr val="000000">
                      <a:alpha val="43137"/>
                    </a:srgbClr>
                  </a:outerShdw>
                </a:effectLst>
                <a:latin typeface="Cambria" panose="02040503050406030204" pitchFamily="18" charset="0"/>
              </a:rPr>
              <a:t>Indo Arabian Global General Trading LLC.</a:t>
            </a:r>
          </a:p>
          <a:p>
            <a:pPr marL="0" indent="0">
              <a:buNone/>
            </a:pPr>
            <a:r>
              <a:rPr lang="en-US" sz="1200" b="1" dirty="0" smtClean="0">
                <a:effectLst>
                  <a:outerShdw blurRad="38100" dist="38100" dir="2700000" algn="tl">
                    <a:srgbClr val="000000">
                      <a:alpha val="43137"/>
                    </a:srgbClr>
                  </a:outerShdw>
                </a:effectLst>
                <a:latin typeface="Cambria" panose="02040503050406030204" pitchFamily="18" charset="0"/>
              </a:rPr>
              <a:t>           </a:t>
            </a:r>
            <a:r>
              <a:rPr lang="en-US" sz="1600" b="1" dirty="0" smtClean="0">
                <a:solidFill>
                  <a:schemeClr val="tx1"/>
                </a:solidFill>
                <a:effectLst>
                  <a:outerShdw blurRad="38100" dist="38100" dir="2700000" algn="tl">
                    <a:srgbClr val="000000">
                      <a:alpha val="43137"/>
                    </a:srgbClr>
                  </a:outerShdw>
                </a:effectLst>
                <a:latin typeface="Cambria" panose="02040503050406030204" pitchFamily="18" charset="0"/>
              </a:rPr>
              <a:t>Al </a:t>
            </a:r>
            <a:r>
              <a:rPr lang="en-US" sz="1600" b="1" dirty="0" err="1">
                <a:solidFill>
                  <a:schemeClr val="tx1"/>
                </a:solidFill>
                <a:effectLst>
                  <a:outerShdw blurRad="38100" dist="38100" dir="2700000" algn="tl">
                    <a:srgbClr val="000000">
                      <a:alpha val="43137"/>
                    </a:srgbClr>
                  </a:outerShdw>
                </a:effectLst>
                <a:latin typeface="Cambria" panose="02040503050406030204" pitchFamily="18" charset="0"/>
              </a:rPr>
              <a:t>Quoz</a:t>
            </a:r>
            <a:r>
              <a:rPr lang="en-US" sz="1600" b="1" dirty="0">
                <a:solidFill>
                  <a:schemeClr val="tx1"/>
                </a:solidFill>
                <a:effectLst>
                  <a:outerShdw blurRad="38100" dist="38100" dir="2700000" algn="tl">
                    <a:srgbClr val="000000">
                      <a:alpha val="43137"/>
                    </a:srgbClr>
                  </a:outerShdw>
                </a:effectLst>
                <a:latin typeface="Cambria" panose="02040503050406030204" pitchFamily="18" charset="0"/>
              </a:rPr>
              <a:t> , PO Box 390211, Dubai, United Arab Emirates                 </a:t>
            </a:r>
          </a:p>
          <a:p>
            <a:pPr marL="0" indent="0">
              <a:buNone/>
            </a:pPr>
            <a:r>
              <a:rPr lang="en-US" sz="1600" b="1" dirty="0">
                <a:solidFill>
                  <a:schemeClr val="tx1"/>
                </a:solidFill>
                <a:effectLst>
                  <a:outerShdw blurRad="38100" dist="38100" dir="2700000" algn="tl">
                    <a:srgbClr val="000000">
                      <a:alpha val="43137"/>
                    </a:srgbClr>
                  </a:outerShdw>
                </a:effectLst>
                <a:latin typeface="Cambria" panose="02040503050406030204" pitchFamily="18" charset="0"/>
              </a:rPr>
              <a:t> </a:t>
            </a:r>
            <a:r>
              <a:rPr lang="en-US" sz="1600" b="1" dirty="0" smtClean="0">
                <a:solidFill>
                  <a:schemeClr val="tx1"/>
                </a:solidFill>
                <a:effectLst>
                  <a:outerShdw blurRad="38100" dist="38100" dir="2700000" algn="tl">
                    <a:srgbClr val="000000">
                      <a:alpha val="43137"/>
                    </a:srgbClr>
                  </a:outerShdw>
                </a:effectLst>
                <a:latin typeface="Cambria" panose="02040503050406030204" pitchFamily="18" charset="0"/>
              </a:rPr>
              <a:t>        (</a:t>
            </a:r>
            <a:r>
              <a:rPr lang="en-US" sz="1600" b="1" dirty="0">
                <a:solidFill>
                  <a:schemeClr val="tx1"/>
                </a:solidFill>
                <a:effectLst>
                  <a:outerShdw blurRad="38100" dist="38100" dir="2700000" algn="tl">
                    <a:srgbClr val="000000">
                      <a:alpha val="43137"/>
                    </a:srgbClr>
                  </a:outerShdw>
                </a:effectLst>
                <a:latin typeface="Cambria" panose="02040503050406030204" pitchFamily="18" charset="0"/>
              </a:rPr>
              <a:t>Tel): +971 4 3415210  | (Fax: ) +971 4 3415620 | </a:t>
            </a:r>
            <a:endParaRPr lang="en-US" sz="1600" b="1" dirty="0" smtClean="0">
              <a:solidFill>
                <a:schemeClr val="tx1"/>
              </a:solidFill>
              <a:effectLst>
                <a:outerShdw blurRad="38100" dist="38100" dir="2700000" algn="tl">
                  <a:srgbClr val="000000">
                    <a:alpha val="43137"/>
                  </a:srgbClr>
                </a:outerShdw>
              </a:effectLst>
              <a:latin typeface="Cambria" panose="02040503050406030204" pitchFamily="18" charset="0"/>
            </a:endParaRPr>
          </a:p>
          <a:p>
            <a:pPr marL="0" indent="0">
              <a:buNone/>
            </a:pPr>
            <a:r>
              <a:rPr lang="en-US" sz="1600" b="1" dirty="0">
                <a:solidFill>
                  <a:schemeClr val="tx1"/>
                </a:solidFill>
                <a:effectLst>
                  <a:outerShdw blurRad="38100" dist="38100" dir="2700000" algn="tl">
                    <a:srgbClr val="000000">
                      <a:alpha val="43137"/>
                    </a:srgbClr>
                  </a:outerShdw>
                </a:effectLst>
                <a:latin typeface="Cambria" panose="02040503050406030204" pitchFamily="18" charset="0"/>
              </a:rPr>
              <a:t> </a:t>
            </a:r>
            <a:r>
              <a:rPr lang="en-US" sz="1600" b="1" dirty="0" smtClean="0">
                <a:solidFill>
                  <a:schemeClr val="tx1"/>
                </a:solidFill>
                <a:effectLst>
                  <a:outerShdw blurRad="38100" dist="38100" dir="2700000" algn="tl">
                    <a:srgbClr val="000000">
                      <a:alpha val="43137"/>
                    </a:srgbClr>
                  </a:outerShdw>
                </a:effectLst>
                <a:latin typeface="Cambria" panose="02040503050406030204" pitchFamily="18" charset="0"/>
              </a:rPr>
              <a:t>        </a:t>
            </a:r>
            <a:r>
              <a:rPr lang="en-US" sz="1600" dirty="0" smtClean="0">
                <a:solidFill>
                  <a:schemeClr val="tx1"/>
                </a:solidFill>
                <a:latin typeface="Cambria" panose="02040503050406030204" pitchFamily="18" charset="0"/>
                <a:hlinkClick r:id="rId2"/>
              </a:rPr>
              <a:t>inarco@emirates.net.ae</a:t>
            </a:r>
            <a:r>
              <a:rPr lang="en-US" sz="1600" dirty="0">
                <a:solidFill>
                  <a:schemeClr val="tx1"/>
                </a:solidFill>
                <a:latin typeface="Cambria" panose="02040503050406030204" pitchFamily="18" charset="0"/>
              </a:rPr>
              <a:t> | </a:t>
            </a:r>
            <a:r>
              <a:rPr lang="en-US" sz="1600" u="sng" dirty="0">
                <a:solidFill>
                  <a:schemeClr val="tx1"/>
                </a:solidFill>
                <a:latin typeface="Cambria" panose="02040503050406030204" pitchFamily="18" charset="0"/>
                <a:hlinkClick r:id="rId3"/>
              </a:rPr>
              <a:t>www.inarcodubai.com</a:t>
            </a:r>
            <a:endParaRPr lang="en-US" sz="1600" dirty="0">
              <a:solidFill>
                <a:schemeClr val="tx1"/>
              </a:solidFill>
              <a:latin typeface="Cambria" panose="02040503050406030204" pitchFamily="18" charset="0"/>
            </a:endParaRPr>
          </a:p>
          <a:p>
            <a:pPr marL="0" indent="0">
              <a:buNone/>
            </a:pPr>
            <a:endParaRPr lang="en-US" sz="1400" dirty="0">
              <a:solidFill>
                <a:schemeClr val="tx1"/>
              </a:solidFill>
              <a:effectLst>
                <a:outerShdw blurRad="38100" dist="38100" dir="2700000" algn="tl">
                  <a:srgbClr val="000000">
                    <a:alpha val="43137"/>
                  </a:srgbClr>
                </a:outerShdw>
              </a:effectLst>
              <a:latin typeface="Cambria" panose="02040503050406030204" pitchFamily="18" charset="0"/>
            </a:endParaRPr>
          </a:p>
          <a:p>
            <a:pPr marL="0" indent="0">
              <a:buNone/>
            </a:pPr>
            <a:endParaRPr lang="en-US" sz="1400" b="1" dirty="0">
              <a:solidFill>
                <a:schemeClr val="tx1"/>
              </a:solidFill>
              <a:effectLst>
                <a:outerShdw blurRad="38100" dist="38100" dir="2700000" algn="tl">
                  <a:srgbClr val="000000">
                    <a:alpha val="43137"/>
                  </a:srgbClr>
                </a:outerShdw>
              </a:effectLst>
              <a:latin typeface="Cambria" panose="02040503050406030204" pitchFamily="18" charset="0"/>
            </a:endParaRPr>
          </a:p>
        </p:txBody>
      </p:sp>
      <p:sp>
        <p:nvSpPr>
          <p:cNvPr id="4" name="Footer Placeholder 3"/>
          <p:cNvSpPr>
            <a:spLocks noGrp="1"/>
          </p:cNvSpPr>
          <p:nvPr>
            <p:ph type="ftr" sz="quarter" idx="11"/>
          </p:nvPr>
        </p:nvSpPr>
        <p:spPr/>
        <p:txBody>
          <a:bodyPr/>
          <a:lstStyle/>
          <a:p>
            <a:r>
              <a:rPr lang="it-IT" smtClean="0"/>
              <a:t>Indo Arabian Global General Trading L.L.C    +971 4 3415210 |  +971 4 3415620   www.inarcodubai.com          </a:t>
            </a:r>
            <a:endParaRPr lang="en-US"/>
          </a:p>
        </p:txBody>
      </p:sp>
      <p:sp>
        <p:nvSpPr>
          <p:cNvPr id="6" name="Rectangle 5"/>
          <p:cNvSpPr/>
          <p:nvPr/>
        </p:nvSpPr>
        <p:spPr>
          <a:xfrm>
            <a:off x="990600" y="3962400"/>
            <a:ext cx="5791200" cy="1200329"/>
          </a:xfrm>
          <a:prstGeom prst="rect">
            <a:avLst/>
          </a:prstGeom>
        </p:spPr>
        <p:txBody>
          <a:bodyPr wrap="square">
            <a:spAutoFit/>
          </a:bodyPr>
          <a:lstStyle/>
          <a:p>
            <a:r>
              <a:rPr lang="en-US" b="1" spc="50" dirty="0" smtClean="0">
                <a:ln w="11430"/>
                <a:effectLst>
                  <a:outerShdw blurRad="38100" dist="38100" dir="2700000" algn="tl">
                    <a:srgbClr val="000000">
                      <a:alpha val="43137"/>
                    </a:srgbClr>
                  </a:outerShdw>
                </a:effectLst>
                <a:latin typeface="Cambria" panose="02040503050406030204" pitchFamily="18" charset="0"/>
              </a:rPr>
              <a:t>One </a:t>
            </a:r>
            <a:r>
              <a:rPr lang="en-US" b="1" spc="50" dirty="0">
                <a:ln w="11430"/>
                <a:effectLst>
                  <a:outerShdw blurRad="38100" dist="38100" dir="2700000" algn="tl">
                    <a:srgbClr val="000000">
                      <a:alpha val="43137"/>
                    </a:srgbClr>
                  </a:outerShdw>
                </a:effectLst>
                <a:latin typeface="Cambria" pitchFamily="18" charset="0"/>
              </a:rPr>
              <a:t>of the leading suppliers of House keeping equipment's &amp; Accessories, Banquet furniture, Kitchen Utensils, Bed &amp; Bath linen, Amenities, Glass wares, Cutlery, Crockery</a:t>
            </a:r>
            <a:r>
              <a:rPr lang="en-US" b="1" spc="50" dirty="0" smtClean="0">
                <a:ln w="11430"/>
                <a:effectLst>
                  <a:outerShdw blurRad="38100" dist="38100" dir="2700000" algn="tl">
                    <a:srgbClr val="000000">
                      <a:alpha val="43137"/>
                    </a:srgbClr>
                  </a:outerShdw>
                </a:effectLst>
                <a:latin typeface="Cambria" pitchFamily="18" charset="0"/>
              </a:rPr>
              <a:t>……</a:t>
            </a:r>
            <a:endParaRPr lang="en-US" b="1" spc="50" dirty="0">
              <a:ln w="11430"/>
              <a:effectLst>
                <a:outerShdw blurRad="38100" dist="38100" dir="2700000" algn="tl">
                  <a:srgbClr val="000000">
                    <a:alpha val="43137"/>
                  </a:srgbClr>
                </a:outerShdw>
              </a:effectLst>
              <a:latin typeface="Cambria" pitchFamily="18" charset="0"/>
            </a:endParaRPr>
          </a:p>
        </p:txBody>
      </p:sp>
      <p:pic>
        <p:nvPicPr>
          <p:cNvPr id="5" name="Picture 4"/>
          <p:cNvPicPr>
            <a:picLocks noChangeAspect="1"/>
          </p:cNvPicPr>
          <p:nvPr/>
        </p:nvPicPr>
        <p:blipFill>
          <a:blip r:embed="rId4"/>
          <a:stretch>
            <a:fillRect/>
          </a:stretch>
        </p:blipFill>
        <p:spPr>
          <a:xfrm>
            <a:off x="609599" y="320290"/>
            <a:ext cx="1843935" cy="1701724"/>
          </a:xfrm>
          <a:prstGeom prst="rect">
            <a:avLst/>
          </a:prstGeom>
        </p:spPr>
      </p:pic>
    </p:spTree>
    <p:extLst>
      <p:ext uri="{BB962C8B-B14F-4D97-AF65-F5344CB8AC3E}">
        <p14:creationId xmlns:p14="http://schemas.microsoft.com/office/powerpoint/2010/main" val="4229106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09600" y="1905002"/>
            <a:ext cx="5029200" cy="5334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US"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200" b="1" u="sng"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COMPANY </a:t>
            </a:r>
            <a:r>
              <a:rPr lang="en-US" sz="2200" b="1" u="sng"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PROFILE</a:t>
            </a:r>
            <a:endParaRPr lang="en-US" sz="2200" b="1" u="sng"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8" name="Footer Placeholder 7"/>
          <p:cNvSpPr>
            <a:spLocks noGrp="1"/>
          </p:cNvSpPr>
          <p:nvPr>
            <p:ph type="ftr" sz="quarter" idx="11"/>
          </p:nvPr>
        </p:nvSpPr>
        <p:spPr/>
        <p:txBody>
          <a:bodyPr/>
          <a:lstStyle/>
          <a:p>
            <a:r>
              <a:rPr lang="it-IT" smtClean="0"/>
              <a:t>Indo Arabian Global General Trading L.L.C    +971 4 3415210 |  +971 4 3415620   www.inarcodubai.com          </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06466795"/>
              </p:ext>
            </p:extLst>
          </p:nvPr>
        </p:nvGraphicFramePr>
        <p:xfrm>
          <a:off x="533400" y="2362199"/>
          <a:ext cx="8153400" cy="3581401"/>
        </p:xfrm>
        <a:graphic>
          <a:graphicData uri="http://schemas.openxmlformats.org/drawingml/2006/table">
            <a:tbl>
              <a:tblPr>
                <a:tableStyleId>{2D5ABB26-0587-4C30-8999-92F81FD0307C}</a:tableStyleId>
              </a:tblPr>
              <a:tblGrid>
                <a:gridCol w="8153400"/>
              </a:tblGrid>
              <a:tr h="150225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700" b="1" kern="1200" dirty="0" smtClean="0">
                          <a:solidFill>
                            <a:schemeClr val="tx1"/>
                          </a:solidFill>
                          <a:effectLst/>
                          <a:latin typeface="Cambria" pitchFamily="18" charset="0"/>
                          <a:ea typeface="+mn-ea"/>
                          <a:cs typeface="+mn-cs"/>
                        </a:rPr>
                        <a:t>Indo Arabian Global General Trading  L.L.C. Founded on 1</a:t>
                      </a:r>
                      <a:r>
                        <a:rPr lang="en-US" sz="1700" b="1" kern="1200" baseline="30000" dirty="0" smtClean="0">
                          <a:solidFill>
                            <a:schemeClr val="tx1"/>
                          </a:solidFill>
                          <a:effectLst/>
                          <a:latin typeface="Cambria" pitchFamily="18" charset="0"/>
                          <a:ea typeface="+mn-ea"/>
                          <a:cs typeface="+mn-cs"/>
                        </a:rPr>
                        <a:t>st</a:t>
                      </a:r>
                      <a:r>
                        <a:rPr lang="en-US" sz="1700" b="1" kern="1200" dirty="0" smtClean="0">
                          <a:solidFill>
                            <a:schemeClr val="tx1"/>
                          </a:solidFill>
                          <a:effectLst/>
                          <a:latin typeface="Cambria" pitchFamily="18" charset="0"/>
                          <a:ea typeface="+mn-ea"/>
                          <a:cs typeface="+mn-cs"/>
                        </a:rPr>
                        <a:t> January 2009, Aiming at Providing  Best Service to all Kind of 5 Star, 4 Star &amp; 3 Star Hotels, Restaurants, Catering Companies, Hospital Etc. </a:t>
                      </a:r>
                      <a:endParaRPr lang="en-US" sz="1700" b="1" dirty="0">
                        <a:latin typeface="Cambria" pitchFamily="18" charset="0"/>
                      </a:endParaRPr>
                    </a:p>
                  </a:txBody>
                  <a:tcPr marL="0" marR="0" marT="0" marB="0" anchor="ctr"/>
                </a:tc>
              </a:tr>
              <a:tr h="148510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700" b="1" dirty="0">
                          <a:effectLst/>
                          <a:latin typeface="Cambria" pitchFamily="18" charset="0"/>
                        </a:rPr>
                        <a:t>INARCO (Indo Arabian Global General Trading) has come a long way in serving the hospitality industry with fully functional staff and extends all service support</a:t>
                      </a:r>
                      <a:r>
                        <a:rPr lang="en-US" sz="1700" b="1" dirty="0" smtClean="0">
                          <a:effectLst/>
                          <a:latin typeface="Cambria" pitchFamily="18" charset="0"/>
                        </a:rPr>
                        <a:t>. Our  warehousing, networking and logistics team help service every client through out the UAE &amp; GCC round the clock from the time of order.</a:t>
                      </a:r>
                      <a:endParaRPr lang="en-US" sz="1700" b="1" dirty="0">
                        <a:latin typeface="Cambria" pitchFamily="18" charset="0"/>
                      </a:endParaRPr>
                    </a:p>
                  </a:txBody>
                  <a:tcPr marL="0" marR="0" marT="0" marB="0" anchor="ctr"/>
                </a:tc>
              </a:tr>
              <a:tr h="594043">
                <a:tc>
                  <a:txBody>
                    <a:bodyPr/>
                    <a:lstStyle/>
                    <a:p>
                      <a:pPr algn="just"/>
                      <a:r>
                        <a:rPr lang="en-US" sz="1700" b="1" dirty="0">
                          <a:effectLst/>
                          <a:latin typeface="Cambria" pitchFamily="18" charset="0"/>
                        </a:rPr>
                        <a:t>We take special care in selecting </a:t>
                      </a:r>
                      <a:r>
                        <a:rPr lang="en-US" sz="1700" b="1" dirty="0" smtClean="0">
                          <a:effectLst/>
                          <a:latin typeface="Cambria" pitchFamily="18" charset="0"/>
                        </a:rPr>
                        <a:t>renowned </a:t>
                      </a:r>
                      <a:r>
                        <a:rPr lang="en-US" sz="1700" b="1" dirty="0">
                          <a:effectLst/>
                          <a:latin typeface="Cambria" pitchFamily="18" charset="0"/>
                        </a:rPr>
                        <a:t>brands for our valued clients and supply high quality materials at a reasonable price.</a:t>
                      </a:r>
                      <a:endParaRPr lang="en-US" sz="1700" b="1" dirty="0">
                        <a:latin typeface="Cambria" pitchFamily="18" charset="0"/>
                      </a:endParaRPr>
                    </a:p>
                  </a:txBody>
                  <a:tcPr marL="0" marR="0" marT="0" marB="0" anchor="ctr"/>
                </a:tc>
              </a:tr>
            </a:tbl>
          </a:graphicData>
        </a:graphic>
      </p:graphicFrame>
      <p:pic>
        <p:nvPicPr>
          <p:cNvPr id="7" name="Picture 6"/>
          <p:cNvPicPr>
            <a:picLocks noChangeAspect="1"/>
          </p:cNvPicPr>
          <p:nvPr/>
        </p:nvPicPr>
        <p:blipFill>
          <a:blip r:embed="rId3"/>
          <a:stretch>
            <a:fillRect/>
          </a:stretch>
        </p:blipFill>
        <p:spPr>
          <a:xfrm>
            <a:off x="861734" y="203278"/>
            <a:ext cx="1843935" cy="1701724"/>
          </a:xfrm>
          <a:prstGeom prst="rect">
            <a:avLst/>
          </a:prstGeom>
        </p:spPr>
      </p:pic>
    </p:spTree>
    <p:extLst>
      <p:ext uri="{BB962C8B-B14F-4D97-AF65-F5344CB8AC3E}">
        <p14:creationId xmlns:p14="http://schemas.microsoft.com/office/powerpoint/2010/main" val="3567530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856" y="1858986"/>
            <a:ext cx="8874458" cy="4547502"/>
          </a:xfrm>
        </p:spPr>
        <p:txBody>
          <a:bodyPr>
            <a:normAutofit fontScale="77500" lnSpcReduction="20000"/>
          </a:bodyPr>
          <a:lstStyle/>
          <a:p>
            <a:pPr marL="0" indent="0" algn="just">
              <a:lnSpc>
                <a:spcPct val="120000"/>
              </a:lnSpc>
              <a:buNone/>
            </a:pPr>
            <a:r>
              <a:rPr lang="en-US" sz="2100" b="1" dirty="0" smtClean="0">
                <a:solidFill>
                  <a:srgbClr val="FF0000"/>
                </a:solidFill>
                <a:latin typeface="Cambria" panose="02040503050406030204" pitchFamily="18" charset="0"/>
              </a:rPr>
              <a:t>VISION</a:t>
            </a:r>
          </a:p>
          <a:p>
            <a:pPr marL="0" indent="0" algn="just">
              <a:lnSpc>
                <a:spcPct val="120000"/>
              </a:lnSpc>
              <a:buNone/>
            </a:pPr>
            <a:r>
              <a:rPr lang="en-US" sz="2100" b="1" dirty="0">
                <a:solidFill>
                  <a:schemeClr val="tx1"/>
                </a:solidFill>
                <a:latin typeface="Cambria" panose="02040503050406030204" pitchFamily="18" charset="0"/>
              </a:rPr>
              <a:t> </a:t>
            </a:r>
            <a:r>
              <a:rPr lang="en-US" sz="2100" b="1" dirty="0" smtClean="0">
                <a:solidFill>
                  <a:schemeClr val="tx1"/>
                </a:solidFill>
                <a:latin typeface="Cambria" panose="02040503050406030204" pitchFamily="18" charset="0"/>
              </a:rPr>
              <a:t>     To reach our quality products to the finest hotels around the globe.</a:t>
            </a:r>
          </a:p>
          <a:p>
            <a:pPr marL="0" indent="0" algn="just">
              <a:lnSpc>
                <a:spcPct val="120000"/>
              </a:lnSpc>
              <a:buNone/>
            </a:pPr>
            <a:r>
              <a:rPr lang="en-US" sz="2100" b="1" dirty="0" smtClean="0">
                <a:solidFill>
                  <a:srgbClr val="FF0000"/>
                </a:solidFill>
                <a:latin typeface="Cambria" panose="02040503050406030204" pitchFamily="18" charset="0"/>
              </a:rPr>
              <a:t>MISSION</a:t>
            </a:r>
          </a:p>
          <a:p>
            <a:pPr marL="0" indent="0" algn="just">
              <a:lnSpc>
                <a:spcPct val="120000"/>
              </a:lnSpc>
              <a:buNone/>
            </a:pPr>
            <a:r>
              <a:rPr lang="en-US" sz="2100" b="1" dirty="0">
                <a:solidFill>
                  <a:schemeClr val="tx1"/>
                </a:solidFill>
                <a:latin typeface="Cambria" panose="02040503050406030204" pitchFamily="18" charset="0"/>
              </a:rPr>
              <a:t> </a:t>
            </a:r>
            <a:r>
              <a:rPr lang="en-US" sz="2100" b="1" dirty="0" smtClean="0">
                <a:solidFill>
                  <a:schemeClr val="tx1"/>
                </a:solidFill>
                <a:latin typeface="Cambria" panose="02040503050406030204" pitchFamily="18" charset="0"/>
              </a:rPr>
              <a:t>        Maximum customer satisfaction through highest standards and quality of products.</a:t>
            </a:r>
          </a:p>
          <a:p>
            <a:pPr marL="0" indent="0" algn="just">
              <a:lnSpc>
                <a:spcPct val="120000"/>
              </a:lnSpc>
              <a:buNone/>
            </a:pPr>
            <a:r>
              <a:rPr lang="en-US" sz="2100" b="1" spc="50" dirty="0">
                <a:ln w="11430"/>
                <a:solidFill>
                  <a:srgbClr val="FF0000"/>
                </a:solidFill>
                <a:latin typeface="Cambria" panose="02040503050406030204" pitchFamily="18" charset="0"/>
                <a:cs typeface="Times New Roman" pitchFamily="18" charset="0"/>
              </a:rPr>
              <a:t>Our Products and Brands</a:t>
            </a:r>
            <a:endParaRPr lang="en-US" sz="2100" b="1" dirty="0" smtClean="0">
              <a:solidFill>
                <a:srgbClr val="FF0000"/>
              </a:solidFill>
              <a:latin typeface="Cambria" panose="02040503050406030204" pitchFamily="18" charset="0"/>
            </a:endParaRPr>
          </a:p>
          <a:p>
            <a:pPr algn="just">
              <a:lnSpc>
                <a:spcPct val="120000"/>
              </a:lnSpc>
              <a:buFont typeface="Wingdings" pitchFamily="2" charset="2"/>
              <a:buChar char="Ø"/>
            </a:pPr>
            <a:r>
              <a:rPr lang="en-US" sz="2100" b="1" dirty="0">
                <a:solidFill>
                  <a:schemeClr val="tx1"/>
                </a:solidFill>
                <a:latin typeface="Cambria" panose="02040503050406030204" pitchFamily="18" charset="0"/>
              </a:rPr>
              <a:t> </a:t>
            </a:r>
            <a:r>
              <a:rPr lang="en-US" sz="2100" b="1" dirty="0" smtClean="0">
                <a:solidFill>
                  <a:schemeClr val="tx1"/>
                </a:solidFill>
                <a:latin typeface="Cambria" pitchFamily="18" charset="0"/>
              </a:rPr>
              <a:t>Our  </a:t>
            </a:r>
            <a:r>
              <a:rPr lang="en-US" sz="2100" b="1" dirty="0">
                <a:solidFill>
                  <a:schemeClr val="tx1"/>
                </a:solidFill>
                <a:latin typeface="Cambria" pitchFamily="18" charset="0"/>
              </a:rPr>
              <a:t>Product Range covers  Kitchen Utensils and </a:t>
            </a:r>
            <a:r>
              <a:rPr lang="en-US" sz="2100" b="1" dirty="0" smtClean="0">
                <a:solidFill>
                  <a:schemeClr val="tx1"/>
                </a:solidFill>
                <a:latin typeface="Cambria" pitchFamily="18" charset="0"/>
              </a:rPr>
              <a:t>Equipment, </a:t>
            </a:r>
            <a:r>
              <a:rPr lang="en-US" sz="2100" b="1" dirty="0">
                <a:solidFill>
                  <a:schemeClr val="tx1"/>
                </a:solidFill>
                <a:latin typeface="Cambria" pitchFamily="18" charset="0"/>
              </a:rPr>
              <a:t>Housekeeping Linen and Accessories, F&amp;B Service Equipment and Accessories etc. Products are of Origin from Europe, USA, France, Italy, Greece, China, Turkey &amp; India.</a:t>
            </a:r>
          </a:p>
          <a:p>
            <a:pPr algn="just">
              <a:lnSpc>
                <a:spcPct val="120000"/>
              </a:lnSpc>
              <a:buFont typeface="Wingdings" pitchFamily="2" charset="2"/>
              <a:buChar char="Ø"/>
            </a:pPr>
            <a:r>
              <a:rPr lang="en-US" sz="2100" b="1" dirty="0" smtClean="0">
                <a:solidFill>
                  <a:schemeClr val="tx1"/>
                </a:solidFill>
                <a:latin typeface="Cambria" pitchFamily="18" charset="0"/>
              </a:rPr>
              <a:t>Our </a:t>
            </a:r>
            <a:r>
              <a:rPr lang="en-US" sz="2100" b="1" dirty="0">
                <a:solidFill>
                  <a:schemeClr val="tx1"/>
                </a:solidFill>
                <a:latin typeface="Cambria" pitchFamily="18" charset="0"/>
              </a:rPr>
              <a:t>Trading Division covers most of the international Brands which are used all over the world. We can Supply Goods As per the Requirement and Required Quality Anywhere in GCC, South Asia and Africa.</a:t>
            </a:r>
          </a:p>
          <a:p>
            <a:pPr marL="0" indent="0" algn="just">
              <a:lnSpc>
                <a:spcPct val="120000"/>
              </a:lnSpc>
              <a:buNone/>
            </a:pPr>
            <a:r>
              <a:rPr lang="en-US" sz="2600" dirty="0">
                <a:solidFill>
                  <a:schemeClr val="tx1"/>
                </a:solidFill>
                <a:latin typeface="Cambria" pitchFamily="18" charset="0"/>
              </a:rPr>
              <a:t>            </a:t>
            </a:r>
            <a:endParaRPr lang="en-US" sz="2600" b="1" dirty="0">
              <a:solidFill>
                <a:schemeClr val="tx1"/>
              </a:solidFill>
              <a:latin typeface="Cambria" pitchFamily="18" charset="0"/>
            </a:endParaRPr>
          </a:p>
          <a:p>
            <a:pPr marL="0" indent="0" algn="just">
              <a:lnSpc>
                <a:spcPct val="120000"/>
              </a:lnSpc>
              <a:buNone/>
            </a:pPr>
            <a:r>
              <a:rPr lang="en-US" sz="1100" dirty="0" smtClean="0">
                <a:latin typeface="Cambria" panose="02040503050406030204" pitchFamily="18" charset="0"/>
              </a:rPr>
              <a:t>            </a:t>
            </a:r>
            <a:endParaRPr lang="en-US" sz="1100" dirty="0">
              <a:latin typeface="Cambria" panose="02040503050406030204" pitchFamily="18" charset="0"/>
            </a:endParaRPr>
          </a:p>
        </p:txBody>
      </p:sp>
      <p:sp>
        <p:nvSpPr>
          <p:cNvPr id="4" name="Footer Placeholder 3"/>
          <p:cNvSpPr>
            <a:spLocks noGrp="1"/>
          </p:cNvSpPr>
          <p:nvPr>
            <p:ph type="ftr" sz="quarter" idx="11"/>
          </p:nvPr>
        </p:nvSpPr>
        <p:spPr/>
        <p:txBody>
          <a:bodyPr/>
          <a:lstStyle/>
          <a:p>
            <a:r>
              <a:rPr lang="it-IT" dirty="0" smtClean="0"/>
              <a:t>Indo Arabian Global General Trading L.L.C    +971 4 3415210 |  +971 4 3415620   www.inarcodubai.com          </a:t>
            </a:r>
            <a:endParaRPr lang="en-US" dirty="0"/>
          </a:p>
        </p:txBody>
      </p:sp>
      <p:pic>
        <p:nvPicPr>
          <p:cNvPr id="6" name="Picture 5"/>
          <p:cNvPicPr>
            <a:picLocks noChangeAspect="1"/>
          </p:cNvPicPr>
          <p:nvPr/>
        </p:nvPicPr>
        <p:blipFill>
          <a:blip r:embed="rId2"/>
          <a:stretch>
            <a:fillRect/>
          </a:stretch>
        </p:blipFill>
        <p:spPr>
          <a:xfrm>
            <a:off x="152401" y="25438"/>
            <a:ext cx="1843935" cy="1701724"/>
          </a:xfrm>
          <a:prstGeom prst="rect">
            <a:avLst/>
          </a:prstGeom>
        </p:spPr>
      </p:pic>
    </p:spTree>
    <p:extLst>
      <p:ext uri="{BB962C8B-B14F-4D97-AF65-F5344CB8AC3E}">
        <p14:creationId xmlns:p14="http://schemas.microsoft.com/office/powerpoint/2010/main" val="158322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381000"/>
            <a:ext cx="6804912" cy="685800"/>
          </a:xfrm>
        </p:spPr>
        <p:txBody>
          <a:bodyPr>
            <a:normAutofit/>
          </a:bodyPr>
          <a:lstStyle/>
          <a:p>
            <a:r>
              <a:rPr lang="en-US" sz="1800" dirty="0" smtClean="0">
                <a:solidFill>
                  <a:srgbClr val="FF0000"/>
                </a:solidFill>
                <a:latin typeface="Cambria" panose="02040503050406030204" pitchFamily="18" charset="0"/>
              </a:rPr>
              <a:t>     </a:t>
            </a:r>
            <a:r>
              <a:rPr lang="en-US" sz="1800" b="1" u="sng" dirty="0" smtClean="0">
                <a:solidFill>
                  <a:srgbClr val="FF0000"/>
                </a:solidFill>
                <a:latin typeface="Cambria" panose="02040503050406030204" pitchFamily="18" charset="0"/>
              </a:rPr>
              <a:t>BRANDS</a:t>
            </a:r>
            <a:r>
              <a:rPr lang="en-US" sz="1800" b="1" dirty="0" smtClean="0">
                <a:solidFill>
                  <a:srgbClr val="FF0000"/>
                </a:solidFill>
                <a:latin typeface="Cambria" panose="02040503050406030204" pitchFamily="18" charset="0"/>
              </a:rPr>
              <a:t>                     </a:t>
            </a:r>
            <a:r>
              <a:rPr lang="en-US" sz="1800" b="1" u="sng" dirty="0" smtClean="0">
                <a:solidFill>
                  <a:srgbClr val="FF0000"/>
                </a:solidFill>
                <a:latin typeface="Cambria" panose="02040503050406030204" pitchFamily="18" charset="0"/>
              </a:rPr>
              <a:t>COUNTRY OF ORIGIN    </a:t>
            </a:r>
            <a:endParaRPr lang="en-US" sz="1800" b="1" u="sng" dirty="0">
              <a:solidFill>
                <a:srgbClr val="FF0000"/>
              </a:solidFill>
              <a:latin typeface="Cambria" panose="02040503050406030204" pitchFamily="18" charset="0"/>
            </a:endParaRPr>
          </a:p>
        </p:txBody>
      </p:sp>
      <p:sp>
        <p:nvSpPr>
          <p:cNvPr id="3" name="Content Placeholder 2"/>
          <p:cNvSpPr>
            <a:spLocks noGrp="1"/>
          </p:cNvSpPr>
          <p:nvPr>
            <p:ph idx="1"/>
          </p:nvPr>
        </p:nvSpPr>
        <p:spPr>
          <a:xfrm>
            <a:off x="152399" y="887104"/>
            <a:ext cx="9042573" cy="5970896"/>
          </a:xfrm>
        </p:spPr>
        <p:txBody>
          <a:bodyPr>
            <a:normAutofit fontScale="77500" lnSpcReduction="20000"/>
          </a:bodyPr>
          <a:lstStyle/>
          <a:p>
            <a:pPr>
              <a:lnSpc>
                <a:spcPct val="110000"/>
              </a:lnSpc>
            </a:pPr>
            <a:r>
              <a:rPr lang="en-US" sz="1700" b="1" i="1" dirty="0" smtClean="0">
                <a:solidFill>
                  <a:schemeClr val="tx1"/>
                </a:solidFill>
                <a:latin typeface="Cambria" panose="02040503050406030204" pitchFamily="18" charset="0"/>
              </a:rPr>
              <a:t>Mallard </a:t>
            </a:r>
            <a:r>
              <a:rPr lang="en-US" sz="1700" b="1" i="1" dirty="0" err="1" smtClean="0">
                <a:solidFill>
                  <a:schemeClr val="tx1"/>
                </a:solidFill>
                <a:latin typeface="Cambria" panose="02040503050406030204" pitchFamily="18" charset="0"/>
              </a:rPr>
              <a:t>Ferriere</a:t>
            </a:r>
            <a:r>
              <a:rPr lang="en-US" sz="1700" b="1" i="1" dirty="0" smtClean="0">
                <a:solidFill>
                  <a:schemeClr val="tx1"/>
                </a:solidFill>
                <a:latin typeface="Cambria" panose="02040503050406030204" pitchFamily="18" charset="0"/>
              </a:rPr>
              <a:t>                     France    </a:t>
            </a:r>
          </a:p>
          <a:p>
            <a:pPr marL="0" indent="0">
              <a:lnSpc>
                <a:spcPct val="110000"/>
              </a:lnSpc>
              <a:buNone/>
            </a:pPr>
            <a:r>
              <a:rPr lang="en-US" sz="1700" b="1" i="1" dirty="0" smtClean="0">
                <a:solidFill>
                  <a:schemeClr val="tx1"/>
                </a:solidFill>
                <a:latin typeface="Cambria" panose="02040503050406030204" pitchFamily="18" charset="0"/>
              </a:rPr>
              <a:t>               </a:t>
            </a:r>
          </a:p>
          <a:p>
            <a:pPr>
              <a:lnSpc>
                <a:spcPct val="110000"/>
              </a:lnSpc>
            </a:pPr>
            <a:r>
              <a:rPr lang="en-US" sz="1700" b="1" i="1" dirty="0" err="1" smtClean="0">
                <a:solidFill>
                  <a:schemeClr val="tx1"/>
                </a:solidFill>
                <a:latin typeface="Cambria" panose="02040503050406030204" pitchFamily="18" charset="0"/>
              </a:rPr>
              <a:t>Sanelli</a:t>
            </a:r>
            <a:r>
              <a:rPr lang="en-US" sz="1700" b="1" i="1" dirty="0" smtClean="0">
                <a:solidFill>
                  <a:schemeClr val="tx1"/>
                </a:solidFill>
                <a:latin typeface="Cambria" panose="02040503050406030204" pitchFamily="18" charset="0"/>
              </a:rPr>
              <a:t>                                          ITALY</a:t>
            </a:r>
          </a:p>
          <a:p>
            <a:pPr>
              <a:lnSpc>
                <a:spcPct val="110000"/>
              </a:lnSpc>
            </a:pPr>
            <a:endParaRPr lang="en-US" sz="1700" b="1" i="1" dirty="0" smtClean="0">
              <a:solidFill>
                <a:schemeClr val="tx1"/>
              </a:solidFill>
              <a:latin typeface="Cambria" panose="02040503050406030204" pitchFamily="18" charset="0"/>
            </a:endParaRPr>
          </a:p>
          <a:p>
            <a:pPr>
              <a:lnSpc>
                <a:spcPct val="110000"/>
              </a:lnSpc>
            </a:pPr>
            <a:r>
              <a:rPr lang="en-US" sz="1700" b="1" i="1" dirty="0" smtClean="0">
                <a:solidFill>
                  <a:schemeClr val="tx1"/>
                </a:solidFill>
                <a:latin typeface="Cambria" panose="02040503050406030204" pitchFamily="18" charset="0"/>
              </a:rPr>
              <a:t>Fairway                                        China</a:t>
            </a:r>
          </a:p>
          <a:p>
            <a:pPr>
              <a:lnSpc>
                <a:spcPct val="110000"/>
              </a:lnSpc>
            </a:pPr>
            <a:endParaRPr lang="en-US" sz="1700" b="1" i="1" dirty="0" smtClean="0">
              <a:solidFill>
                <a:schemeClr val="tx1"/>
              </a:solidFill>
              <a:latin typeface="Cambria" panose="02040503050406030204" pitchFamily="18" charset="0"/>
            </a:endParaRPr>
          </a:p>
          <a:p>
            <a:pPr>
              <a:lnSpc>
                <a:spcPct val="110000"/>
              </a:lnSpc>
            </a:pPr>
            <a:r>
              <a:rPr lang="en-US" sz="1700" b="1" i="1" dirty="0" err="1" smtClean="0">
                <a:solidFill>
                  <a:schemeClr val="tx1"/>
                </a:solidFill>
                <a:latin typeface="Cambria" panose="02040503050406030204" pitchFamily="18" charset="0"/>
              </a:rPr>
              <a:t>Pujadas</a:t>
            </a:r>
            <a:r>
              <a:rPr lang="en-US" sz="1700" b="1" i="1" dirty="0" smtClean="0">
                <a:solidFill>
                  <a:schemeClr val="tx1"/>
                </a:solidFill>
                <a:latin typeface="Cambria" panose="02040503050406030204" pitchFamily="18" charset="0"/>
              </a:rPr>
              <a:t>                                        Spain</a:t>
            </a:r>
          </a:p>
          <a:p>
            <a:pPr>
              <a:lnSpc>
                <a:spcPct val="110000"/>
              </a:lnSpc>
            </a:pPr>
            <a:endParaRPr lang="en-US" sz="1700" b="1" i="1" dirty="0" smtClean="0">
              <a:solidFill>
                <a:schemeClr val="tx1"/>
              </a:solidFill>
              <a:latin typeface="Cambria" panose="02040503050406030204" pitchFamily="18" charset="0"/>
            </a:endParaRPr>
          </a:p>
          <a:p>
            <a:pPr>
              <a:lnSpc>
                <a:spcPct val="110000"/>
              </a:lnSpc>
            </a:pPr>
            <a:r>
              <a:rPr lang="en-US" sz="1700" b="1" i="1" dirty="0" smtClean="0">
                <a:solidFill>
                  <a:schemeClr val="tx1"/>
                </a:solidFill>
                <a:latin typeface="Cambria" panose="02040503050406030204" pitchFamily="18" charset="0"/>
              </a:rPr>
              <a:t>Bugatti                                          Italy</a:t>
            </a:r>
          </a:p>
          <a:p>
            <a:pPr>
              <a:lnSpc>
                <a:spcPct val="110000"/>
              </a:lnSpc>
            </a:pPr>
            <a:endParaRPr lang="en-US" sz="1700" b="1" i="1" dirty="0" smtClean="0">
              <a:solidFill>
                <a:schemeClr val="tx1"/>
              </a:solidFill>
              <a:latin typeface="Cambria" panose="02040503050406030204" pitchFamily="18" charset="0"/>
            </a:endParaRPr>
          </a:p>
          <a:p>
            <a:pPr>
              <a:lnSpc>
                <a:spcPct val="110000"/>
              </a:lnSpc>
            </a:pPr>
            <a:r>
              <a:rPr lang="en-US" sz="1700" b="1" i="1" dirty="0" err="1" smtClean="0">
                <a:solidFill>
                  <a:schemeClr val="tx1"/>
                </a:solidFill>
                <a:latin typeface="Cambria" panose="02040503050406030204" pitchFamily="18" charset="0"/>
              </a:rPr>
              <a:t>Crystalite</a:t>
            </a:r>
            <a:r>
              <a:rPr lang="en-US" sz="1700" b="1" i="1" dirty="0" smtClean="0">
                <a:solidFill>
                  <a:schemeClr val="tx1"/>
                </a:solidFill>
                <a:latin typeface="Cambria" panose="02040503050406030204" pitchFamily="18" charset="0"/>
              </a:rPr>
              <a:t> Bohemia                  Czech Republic</a:t>
            </a:r>
          </a:p>
          <a:p>
            <a:pPr>
              <a:lnSpc>
                <a:spcPct val="110000"/>
              </a:lnSpc>
            </a:pPr>
            <a:endParaRPr lang="en-US" sz="1700" b="1" i="1" dirty="0" smtClean="0">
              <a:solidFill>
                <a:schemeClr val="tx1"/>
              </a:solidFill>
              <a:latin typeface="Cambria" panose="02040503050406030204" pitchFamily="18" charset="0"/>
            </a:endParaRPr>
          </a:p>
          <a:p>
            <a:pPr>
              <a:lnSpc>
                <a:spcPct val="110000"/>
              </a:lnSpc>
            </a:pPr>
            <a:r>
              <a:rPr lang="en-US" sz="1700" b="1" i="1" dirty="0" err="1" smtClean="0">
                <a:solidFill>
                  <a:schemeClr val="tx1"/>
                </a:solidFill>
                <a:latin typeface="Cambria" panose="02040503050406030204" pitchFamily="18" charset="0"/>
              </a:rPr>
              <a:t>Kinhao</a:t>
            </a:r>
            <a:r>
              <a:rPr lang="en-US" sz="1700" b="1" i="1" dirty="0" smtClean="0">
                <a:solidFill>
                  <a:schemeClr val="tx1"/>
                </a:solidFill>
                <a:latin typeface="Cambria" panose="02040503050406030204" pitchFamily="18" charset="0"/>
              </a:rPr>
              <a:t>                                           China</a:t>
            </a:r>
          </a:p>
          <a:p>
            <a:pPr>
              <a:lnSpc>
                <a:spcPct val="110000"/>
              </a:lnSpc>
            </a:pPr>
            <a:endParaRPr lang="en-US" sz="1700" b="1" i="1" dirty="0" smtClean="0">
              <a:solidFill>
                <a:schemeClr val="tx1"/>
              </a:solidFill>
              <a:latin typeface="Cambria" panose="02040503050406030204" pitchFamily="18" charset="0"/>
            </a:endParaRPr>
          </a:p>
          <a:p>
            <a:pPr>
              <a:lnSpc>
                <a:spcPct val="110000"/>
              </a:lnSpc>
            </a:pPr>
            <a:r>
              <a:rPr lang="en-US" sz="1700" b="1" i="1" dirty="0" smtClean="0">
                <a:solidFill>
                  <a:schemeClr val="tx1"/>
                </a:solidFill>
                <a:latin typeface="Cambria" panose="02040503050406030204" pitchFamily="18" charset="0"/>
              </a:rPr>
              <a:t>Ormel                                             Turkey</a:t>
            </a:r>
          </a:p>
          <a:p>
            <a:pPr>
              <a:lnSpc>
                <a:spcPct val="110000"/>
              </a:lnSpc>
            </a:pPr>
            <a:endParaRPr lang="en-US" sz="1700" b="1" i="1" dirty="0" smtClean="0">
              <a:solidFill>
                <a:schemeClr val="tx1"/>
              </a:solidFill>
              <a:latin typeface="Cambria" panose="02040503050406030204" pitchFamily="18" charset="0"/>
            </a:endParaRPr>
          </a:p>
          <a:p>
            <a:pPr>
              <a:lnSpc>
                <a:spcPct val="110000"/>
              </a:lnSpc>
            </a:pPr>
            <a:r>
              <a:rPr lang="en-US" sz="1700" b="1" i="1" dirty="0" smtClean="0">
                <a:solidFill>
                  <a:schemeClr val="tx1"/>
                </a:solidFill>
                <a:latin typeface="Cambria" panose="02040503050406030204" pitchFamily="18" charset="0"/>
              </a:rPr>
              <a:t>Garibaldi                                       Greece</a:t>
            </a:r>
          </a:p>
          <a:p>
            <a:pPr>
              <a:lnSpc>
                <a:spcPct val="110000"/>
              </a:lnSpc>
            </a:pPr>
            <a:endParaRPr lang="en-US" sz="1700" b="1" i="1" dirty="0" smtClean="0">
              <a:solidFill>
                <a:schemeClr val="tx1"/>
              </a:solidFill>
              <a:latin typeface="Cambria" panose="02040503050406030204" pitchFamily="18" charset="0"/>
            </a:endParaRPr>
          </a:p>
          <a:p>
            <a:pPr>
              <a:lnSpc>
                <a:spcPct val="110000"/>
              </a:lnSpc>
            </a:pPr>
            <a:r>
              <a:rPr lang="en-US" sz="1700" b="1" i="1" dirty="0" err="1" smtClean="0">
                <a:solidFill>
                  <a:schemeClr val="tx1"/>
                </a:solidFill>
                <a:latin typeface="Cambria" panose="02040503050406030204" pitchFamily="18" charset="0"/>
              </a:rPr>
              <a:t>Evinocks</a:t>
            </a:r>
            <a:r>
              <a:rPr lang="en-US" sz="1700" b="1" i="1" dirty="0" smtClean="0">
                <a:solidFill>
                  <a:schemeClr val="tx1"/>
                </a:solidFill>
                <a:latin typeface="Cambria" panose="02040503050406030204" pitchFamily="18" charset="0"/>
              </a:rPr>
              <a:t>                                         Turkey</a:t>
            </a:r>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a:xfrm>
            <a:off x="4572000" y="6345238"/>
            <a:ext cx="4622973" cy="365125"/>
          </a:xfrm>
        </p:spPr>
        <p:txBody>
          <a:bodyPr/>
          <a:lstStyle/>
          <a:p>
            <a:r>
              <a:rPr lang="it-IT" dirty="0" smtClean="0"/>
              <a:t>Indo Arabian Global General Trading L.L.C    +971 4 3415210 |  +971 4 3415620   www.inarcodubai.com          </a:t>
            </a:r>
            <a:endParaRPr lang="en-US" dirty="0"/>
          </a:p>
        </p:txBody>
      </p:sp>
      <p:pic>
        <p:nvPicPr>
          <p:cNvPr id="5" name="Content Placeholder 4"/>
          <p:cNvPicPr>
            <a:picLocks noChangeAspect="1"/>
          </p:cNvPicPr>
          <p:nvPr/>
        </p:nvPicPr>
        <p:blipFill>
          <a:blip r:embed="rId2"/>
          <a:stretch>
            <a:fillRect/>
          </a:stretch>
        </p:blipFill>
        <p:spPr>
          <a:xfrm>
            <a:off x="4572000" y="833437"/>
            <a:ext cx="1143000" cy="466725"/>
          </a:xfrm>
          <a:prstGeom prst="rect">
            <a:avLst/>
          </a:prstGeom>
        </p:spPr>
      </p:pic>
      <p:pic>
        <p:nvPicPr>
          <p:cNvPr id="6" name="Picture 5"/>
          <p:cNvPicPr>
            <a:picLocks noChangeAspect="1"/>
          </p:cNvPicPr>
          <p:nvPr/>
        </p:nvPicPr>
        <p:blipFill>
          <a:blip r:embed="rId3"/>
          <a:stretch>
            <a:fillRect/>
          </a:stretch>
        </p:blipFill>
        <p:spPr>
          <a:xfrm>
            <a:off x="4591895" y="1347147"/>
            <a:ext cx="1057275" cy="466725"/>
          </a:xfrm>
          <a:prstGeom prst="rect">
            <a:avLst/>
          </a:prstGeom>
        </p:spPr>
      </p:pic>
      <p:pic>
        <p:nvPicPr>
          <p:cNvPr id="7" name="Picture 6"/>
          <p:cNvPicPr>
            <a:picLocks noChangeAspect="1"/>
          </p:cNvPicPr>
          <p:nvPr/>
        </p:nvPicPr>
        <p:blipFill>
          <a:blip r:embed="rId4"/>
          <a:stretch>
            <a:fillRect/>
          </a:stretch>
        </p:blipFill>
        <p:spPr>
          <a:xfrm>
            <a:off x="4591895" y="1910490"/>
            <a:ext cx="990600" cy="542925"/>
          </a:xfrm>
          <a:prstGeom prst="rect">
            <a:avLst/>
          </a:prstGeom>
        </p:spPr>
      </p:pic>
      <p:pic>
        <p:nvPicPr>
          <p:cNvPr id="8" name="Picture 7"/>
          <p:cNvPicPr>
            <a:picLocks noChangeAspect="1"/>
          </p:cNvPicPr>
          <p:nvPr/>
        </p:nvPicPr>
        <p:blipFill>
          <a:blip r:embed="rId5"/>
          <a:stretch>
            <a:fillRect/>
          </a:stretch>
        </p:blipFill>
        <p:spPr>
          <a:xfrm>
            <a:off x="4594517" y="2631364"/>
            <a:ext cx="1175919" cy="440970"/>
          </a:xfrm>
          <a:prstGeom prst="rect">
            <a:avLst/>
          </a:prstGeom>
        </p:spPr>
      </p:pic>
      <p:pic>
        <p:nvPicPr>
          <p:cNvPr id="9" name="Picture 8"/>
          <p:cNvPicPr>
            <a:picLocks noChangeAspect="1"/>
          </p:cNvPicPr>
          <p:nvPr/>
        </p:nvPicPr>
        <p:blipFill>
          <a:blip r:embed="rId6"/>
          <a:stretch>
            <a:fillRect/>
          </a:stretch>
        </p:blipFill>
        <p:spPr>
          <a:xfrm>
            <a:off x="4572000" y="3262834"/>
            <a:ext cx="1181100" cy="342900"/>
          </a:xfrm>
          <a:prstGeom prst="rect">
            <a:avLst/>
          </a:prstGeom>
        </p:spPr>
      </p:pic>
      <p:pic>
        <p:nvPicPr>
          <p:cNvPr id="10" name="Picture 9"/>
          <p:cNvPicPr>
            <a:picLocks noChangeAspect="1"/>
          </p:cNvPicPr>
          <p:nvPr/>
        </p:nvPicPr>
        <p:blipFill>
          <a:blip r:embed="rId7"/>
          <a:stretch>
            <a:fillRect/>
          </a:stretch>
        </p:blipFill>
        <p:spPr>
          <a:xfrm>
            <a:off x="4453845" y="4844506"/>
            <a:ext cx="1266825" cy="381000"/>
          </a:xfrm>
          <a:prstGeom prst="rect">
            <a:avLst/>
          </a:prstGeom>
        </p:spPr>
      </p:pic>
      <p:pic>
        <p:nvPicPr>
          <p:cNvPr id="11" name="Picture 10"/>
          <p:cNvPicPr>
            <a:picLocks noChangeAspect="1"/>
          </p:cNvPicPr>
          <p:nvPr/>
        </p:nvPicPr>
        <p:blipFill>
          <a:blip r:embed="rId8"/>
          <a:stretch>
            <a:fillRect/>
          </a:stretch>
        </p:blipFill>
        <p:spPr>
          <a:xfrm>
            <a:off x="4438571" y="4239208"/>
            <a:ext cx="1247775" cy="466725"/>
          </a:xfrm>
          <a:prstGeom prst="rect">
            <a:avLst/>
          </a:prstGeom>
        </p:spPr>
      </p:pic>
      <p:pic>
        <p:nvPicPr>
          <p:cNvPr id="12" name="Picture 11"/>
          <p:cNvPicPr>
            <a:picLocks noChangeAspect="1"/>
          </p:cNvPicPr>
          <p:nvPr/>
        </p:nvPicPr>
        <p:blipFill>
          <a:blip r:embed="rId9"/>
          <a:stretch>
            <a:fillRect/>
          </a:stretch>
        </p:blipFill>
        <p:spPr>
          <a:xfrm>
            <a:off x="4542275" y="3618700"/>
            <a:ext cx="1085850" cy="552450"/>
          </a:xfrm>
          <a:prstGeom prst="rect">
            <a:avLst/>
          </a:prstGeom>
        </p:spPr>
      </p:pic>
      <p:pic>
        <p:nvPicPr>
          <p:cNvPr id="13" name="Picture 12"/>
          <p:cNvPicPr>
            <a:picLocks noChangeAspect="1"/>
          </p:cNvPicPr>
          <p:nvPr/>
        </p:nvPicPr>
        <p:blipFill rotWithShape="1">
          <a:blip r:embed="rId10"/>
          <a:srcRect t="25470" b="37666"/>
          <a:stretch/>
        </p:blipFill>
        <p:spPr>
          <a:xfrm>
            <a:off x="4540569" y="5935119"/>
            <a:ext cx="1534954" cy="382033"/>
          </a:xfrm>
          <a:prstGeom prst="rect">
            <a:avLst/>
          </a:prstGeom>
        </p:spPr>
      </p:pic>
      <p:pic>
        <p:nvPicPr>
          <p:cNvPr id="14" name="Picture 13"/>
          <p:cNvPicPr>
            <a:picLocks noChangeAspect="1"/>
          </p:cNvPicPr>
          <p:nvPr/>
        </p:nvPicPr>
        <p:blipFill>
          <a:blip r:embed="rId11"/>
          <a:stretch>
            <a:fillRect/>
          </a:stretch>
        </p:blipFill>
        <p:spPr>
          <a:xfrm>
            <a:off x="4467225" y="5282656"/>
            <a:ext cx="1390650" cy="571500"/>
          </a:xfrm>
          <a:prstGeom prst="rect">
            <a:avLst/>
          </a:prstGeom>
        </p:spPr>
      </p:pic>
    </p:spTree>
    <p:extLst>
      <p:ext uri="{BB962C8B-B14F-4D97-AF65-F5344CB8AC3E}">
        <p14:creationId xmlns:p14="http://schemas.microsoft.com/office/powerpoint/2010/main" val="2988977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t-IT" smtClean="0"/>
              <a:t>Indo Arabian Global General Trading L.L.C    +971 4 3415210 |  +971 4 3415620   www.inarcodubai.com          </a:t>
            </a:r>
            <a:endParaRPr lang="en-US"/>
          </a:p>
        </p:txBody>
      </p:sp>
      <p:pic>
        <p:nvPicPr>
          <p:cNvPr id="3" name="Picture 2"/>
          <p:cNvPicPr>
            <a:picLocks noChangeAspect="1"/>
          </p:cNvPicPr>
          <p:nvPr/>
        </p:nvPicPr>
        <p:blipFill rotWithShape="1">
          <a:blip r:embed="rId2"/>
          <a:srcRect t="2506"/>
          <a:stretch/>
        </p:blipFill>
        <p:spPr>
          <a:xfrm>
            <a:off x="4626056" y="3464139"/>
            <a:ext cx="1206836" cy="1458525"/>
          </a:xfrm>
          <a:prstGeom prst="rect">
            <a:avLst/>
          </a:prstGeom>
        </p:spPr>
      </p:pic>
      <p:pic>
        <p:nvPicPr>
          <p:cNvPr id="4" name="Picture 3"/>
          <p:cNvPicPr>
            <a:picLocks noChangeAspect="1"/>
          </p:cNvPicPr>
          <p:nvPr/>
        </p:nvPicPr>
        <p:blipFill rotWithShape="1">
          <a:blip r:embed="rId3"/>
          <a:srcRect l="8631" t="8243" r="6031"/>
          <a:stretch/>
        </p:blipFill>
        <p:spPr>
          <a:xfrm>
            <a:off x="5730185" y="3481805"/>
            <a:ext cx="1371600" cy="1423195"/>
          </a:xfrm>
          <a:prstGeom prst="rect">
            <a:avLst/>
          </a:prstGeom>
        </p:spPr>
      </p:pic>
      <p:pic>
        <p:nvPicPr>
          <p:cNvPr id="5" name="Picture 4"/>
          <p:cNvPicPr>
            <a:picLocks noChangeAspect="1"/>
          </p:cNvPicPr>
          <p:nvPr/>
        </p:nvPicPr>
        <p:blipFill>
          <a:blip r:embed="rId4"/>
          <a:stretch>
            <a:fillRect/>
          </a:stretch>
        </p:blipFill>
        <p:spPr>
          <a:xfrm>
            <a:off x="1901623" y="4772501"/>
            <a:ext cx="1734044" cy="1312611"/>
          </a:xfrm>
          <a:prstGeom prst="rect">
            <a:avLst/>
          </a:prstGeom>
        </p:spPr>
      </p:pic>
      <p:pic>
        <p:nvPicPr>
          <p:cNvPr id="6" name="Picture 5"/>
          <p:cNvPicPr>
            <a:picLocks noChangeAspect="1"/>
          </p:cNvPicPr>
          <p:nvPr/>
        </p:nvPicPr>
        <p:blipFill>
          <a:blip r:embed="rId5"/>
          <a:stretch>
            <a:fillRect/>
          </a:stretch>
        </p:blipFill>
        <p:spPr>
          <a:xfrm>
            <a:off x="3984621" y="4710409"/>
            <a:ext cx="1618317" cy="1592536"/>
          </a:xfrm>
          <a:prstGeom prst="rect">
            <a:avLst/>
          </a:prstGeom>
        </p:spPr>
      </p:pic>
      <p:pic>
        <p:nvPicPr>
          <p:cNvPr id="7" name="Picture 6"/>
          <p:cNvPicPr>
            <a:picLocks noChangeAspect="1"/>
          </p:cNvPicPr>
          <p:nvPr/>
        </p:nvPicPr>
        <p:blipFill rotWithShape="1">
          <a:blip r:embed="rId6"/>
          <a:srcRect l="6544"/>
          <a:stretch/>
        </p:blipFill>
        <p:spPr>
          <a:xfrm>
            <a:off x="7177585" y="3403068"/>
            <a:ext cx="1488781" cy="1437489"/>
          </a:xfrm>
          <a:prstGeom prst="rect">
            <a:avLst/>
          </a:prstGeom>
        </p:spPr>
      </p:pic>
      <p:pic>
        <p:nvPicPr>
          <p:cNvPr id="8" name="Picture 7"/>
          <p:cNvPicPr>
            <a:picLocks noChangeAspect="1"/>
          </p:cNvPicPr>
          <p:nvPr/>
        </p:nvPicPr>
        <p:blipFill rotWithShape="1">
          <a:blip r:embed="rId7"/>
          <a:srcRect l="34889" t="18556" r="-425" b="8318"/>
          <a:stretch/>
        </p:blipFill>
        <p:spPr>
          <a:xfrm>
            <a:off x="5950013" y="4905000"/>
            <a:ext cx="2716353" cy="1501488"/>
          </a:xfrm>
          <a:prstGeom prst="rect">
            <a:avLst/>
          </a:prstGeom>
        </p:spPr>
      </p:pic>
      <p:pic>
        <p:nvPicPr>
          <p:cNvPr id="10" name="Content Placeholder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88725" y="1975573"/>
            <a:ext cx="2154675" cy="1310760"/>
          </a:xfrm>
          <a:prstGeom prst="rect">
            <a:avLst/>
          </a:prstGeom>
        </p:spPr>
      </p:pic>
      <p:pic>
        <p:nvPicPr>
          <p:cNvPr id="12" name="Picture 11" descr="Image result for bed &amp; bath linen in hotels"/>
          <p:cNvPicPr/>
          <p:nvPr/>
        </p:nvPicPr>
        <p:blipFill>
          <a:blip r:embed="rId9">
            <a:extLst>
              <a:ext uri="{28A0092B-C50C-407E-A947-70E740481C1C}">
                <a14:useLocalDpi xmlns:a14="http://schemas.microsoft.com/office/drawing/2010/main" val="0"/>
              </a:ext>
            </a:extLst>
          </a:blip>
          <a:srcRect/>
          <a:stretch>
            <a:fillRect/>
          </a:stretch>
        </p:blipFill>
        <p:spPr bwMode="auto">
          <a:xfrm>
            <a:off x="2268794" y="3403068"/>
            <a:ext cx="1304582" cy="1123275"/>
          </a:xfrm>
          <a:prstGeom prst="rect">
            <a:avLst/>
          </a:prstGeom>
          <a:noFill/>
          <a:ln>
            <a:noFill/>
          </a:ln>
        </p:spPr>
      </p:pic>
      <p:pic>
        <p:nvPicPr>
          <p:cNvPr id="13" name="Picture 12"/>
          <p:cNvPicPr>
            <a:picLocks noChangeAspect="1"/>
          </p:cNvPicPr>
          <p:nvPr/>
        </p:nvPicPr>
        <p:blipFill rotWithShape="1">
          <a:blip r:embed="rId10" cstate="print">
            <a:extLst>
              <a:ext uri="{28A0092B-C50C-407E-A947-70E740481C1C}">
                <a14:useLocalDpi xmlns:a14="http://schemas.microsoft.com/office/drawing/2010/main" val="0"/>
              </a:ext>
            </a:extLst>
          </a:blip>
          <a:srcRect b="8781"/>
          <a:stretch/>
        </p:blipFill>
        <p:spPr>
          <a:xfrm>
            <a:off x="4431877" y="1994577"/>
            <a:ext cx="2108141" cy="1282024"/>
          </a:xfrm>
          <a:prstGeom prst="rect">
            <a:avLst/>
          </a:prstGeom>
        </p:spPr>
      </p:pic>
      <p:pic>
        <p:nvPicPr>
          <p:cNvPr id="14" name="Picture 13" descr="C:\Users\Ancy\Desktop\download.jpg"/>
          <p:cNvPicPr/>
          <p:nvPr/>
        </p:nvPicPr>
        <p:blipFill rotWithShape="1">
          <a:blip r:embed="rId11">
            <a:extLst>
              <a:ext uri="{28A0092B-C50C-407E-A947-70E740481C1C}">
                <a14:useLocalDpi xmlns:a14="http://schemas.microsoft.com/office/drawing/2010/main" val="0"/>
              </a:ext>
            </a:extLst>
          </a:blip>
          <a:srcRect t="14865"/>
          <a:stretch/>
        </p:blipFill>
        <p:spPr bwMode="auto">
          <a:xfrm>
            <a:off x="6837566" y="1983768"/>
            <a:ext cx="1828800" cy="1392447"/>
          </a:xfrm>
          <a:prstGeom prst="rect">
            <a:avLst/>
          </a:prstGeom>
          <a:noFill/>
          <a:ln>
            <a:noFill/>
          </a:ln>
        </p:spPr>
      </p:pic>
      <p:pic>
        <p:nvPicPr>
          <p:cNvPr id="15" name="Content Placeholder 5" descr="Related image"/>
          <p:cNvPicPr>
            <a:picLocks/>
          </p:cNvPicPr>
          <p:nvPr/>
        </p:nvPicPr>
        <p:blipFill rotWithShape="1">
          <a:blip r:embed="rId12">
            <a:extLst>
              <a:ext uri="{28A0092B-C50C-407E-A947-70E740481C1C}">
                <a14:useLocalDpi xmlns:a14="http://schemas.microsoft.com/office/drawing/2010/main" val="0"/>
              </a:ext>
            </a:extLst>
          </a:blip>
          <a:srcRect l="3536" t="7551" b="7952"/>
          <a:stretch/>
        </p:blipFill>
        <p:spPr bwMode="auto">
          <a:xfrm>
            <a:off x="21338" y="1990833"/>
            <a:ext cx="2078910" cy="2506058"/>
          </a:xfrm>
          <a:prstGeom prst="rect">
            <a:avLst/>
          </a:prstGeom>
          <a:noFill/>
          <a:ln>
            <a:noFill/>
          </a:ln>
        </p:spPr>
      </p:pic>
      <p:pic>
        <p:nvPicPr>
          <p:cNvPr id="16" name="Picture 15" descr="C:\Users\INDO ARABIAN\Desktop\IMAGES\closed toe slipper.jpg"/>
          <p:cNvPicPr/>
          <p:nvPr/>
        </p:nvPicPr>
        <p:blipFill rotWithShape="1">
          <a:blip r:embed="rId13">
            <a:extLst>
              <a:ext uri="{28A0092B-C50C-407E-A947-70E740481C1C}">
                <a14:useLocalDpi xmlns:a14="http://schemas.microsoft.com/office/drawing/2010/main" val="0"/>
              </a:ext>
            </a:extLst>
          </a:blip>
          <a:srcRect l="8686" r="7022"/>
          <a:stretch/>
        </p:blipFill>
        <p:spPr bwMode="auto">
          <a:xfrm>
            <a:off x="3588259" y="3548950"/>
            <a:ext cx="1140504" cy="698316"/>
          </a:xfrm>
          <a:prstGeom prst="rect">
            <a:avLst/>
          </a:prstGeom>
          <a:noFill/>
          <a:ln>
            <a:noFill/>
          </a:ln>
        </p:spPr>
      </p:pic>
      <p:pic>
        <p:nvPicPr>
          <p:cNvPr id="17" name="Picture 16" descr="C:\Users\INDO ARABIAN\Desktop\IMAGES\satin hanger.jpg"/>
          <p:cNvPicPr/>
          <p:nvPr/>
        </p:nvPicPr>
        <p:blipFill rotWithShape="1">
          <a:blip r:embed="rId14">
            <a:extLst>
              <a:ext uri="{28A0092B-C50C-407E-A947-70E740481C1C}">
                <a14:useLocalDpi xmlns:a14="http://schemas.microsoft.com/office/drawing/2010/main" val="0"/>
              </a:ext>
            </a:extLst>
          </a:blip>
          <a:srcRect t="18551"/>
          <a:stretch/>
        </p:blipFill>
        <p:spPr bwMode="auto">
          <a:xfrm>
            <a:off x="378858" y="5257800"/>
            <a:ext cx="1290955" cy="783563"/>
          </a:xfrm>
          <a:prstGeom prst="rect">
            <a:avLst/>
          </a:prstGeom>
          <a:noFill/>
          <a:ln>
            <a:noFill/>
          </a:ln>
        </p:spPr>
      </p:pic>
      <p:sp>
        <p:nvSpPr>
          <p:cNvPr id="18" name="Title 1"/>
          <p:cNvSpPr txBox="1">
            <a:spLocks/>
          </p:cNvSpPr>
          <p:nvPr/>
        </p:nvSpPr>
        <p:spPr>
          <a:xfrm>
            <a:off x="96260" y="1575948"/>
            <a:ext cx="7825715" cy="325082"/>
          </a:xfrm>
          <a:prstGeom prst="rect">
            <a:avLst/>
          </a:prstGeom>
        </p:spPr>
        <p:txBody>
          <a:bodyPr>
            <a:normAutofit fontScale="75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5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Few of our Products</a:t>
            </a:r>
            <a:endParaRPr lang="en-US" sz="25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19" name="Picture 18" descr="Image result for hanger wooden mahogany"/>
          <p:cNvPicPr/>
          <p:nvPr/>
        </p:nvPicPr>
        <p:blipFill rotWithShape="1">
          <a:blip r:embed="rId15" cstate="print">
            <a:extLst>
              <a:ext uri="{28A0092B-C50C-407E-A947-70E740481C1C}">
                <a14:useLocalDpi xmlns:a14="http://schemas.microsoft.com/office/drawing/2010/main" val="0"/>
              </a:ext>
            </a:extLst>
          </a:blip>
          <a:srcRect t="16522" b="19131"/>
          <a:stretch/>
        </p:blipFill>
        <p:spPr bwMode="auto">
          <a:xfrm>
            <a:off x="253631" y="4529616"/>
            <a:ext cx="1486996" cy="880584"/>
          </a:xfrm>
          <a:prstGeom prst="rect">
            <a:avLst/>
          </a:prstGeom>
          <a:noFill/>
          <a:ln>
            <a:noFill/>
          </a:ln>
          <a:extLst>
            <a:ext uri="{53640926-AAD7-44D8-BBD7-CCE9431645EC}">
              <a14:shadowObscured xmlns:a14="http://schemas.microsoft.com/office/drawing/2010/main"/>
            </a:ext>
          </a:extLst>
        </p:spPr>
      </p:pic>
      <p:pic>
        <p:nvPicPr>
          <p:cNvPr id="9" name="Picture 8"/>
          <p:cNvPicPr>
            <a:picLocks noChangeAspect="1"/>
          </p:cNvPicPr>
          <p:nvPr/>
        </p:nvPicPr>
        <p:blipFill>
          <a:blip r:embed="rId16"/>
          <a:stretch>
            <a:fillRect/>
          </a:stretch>
        </p:blipFill>
        <p:spPr>
          <a:xfrm>
            <a:off x="0" y="0"/>
            <a:ext cx="9178178" cy="1331113"/>
          </a:xfrm>
          <a:prstGeom prst="rect">
            <a:avLst/>
          </a:prstGeom>
        </p:spPr>
      </p:pic>
    </p:spTree>
    <p:extLst>
      <p:ext uri="{BB962C8B-B14F-4D97-AF65-F5344CB8AC3E}">
        <p14:creationId xmlns:p14="http://schemas.microsoft.com/office/powerpoint/2010/main" val="394524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175285" y="1452241"/>
            <a:ext cx="7893626" cy="379545"/>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US" sz="25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Few of our Products</a:t>
            </a:r>
            <a:endParaRPr lang="en-US" sz="25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5" name="Content Placeholder 4"/>
          <p:cNvPicPr>
            <a:picLocks noGrp="1" noChangeAspect="1"/>
          </p:cNvPicPr>
          <p:nvPr>
            <p:ph idx="1"/>
          </p:nvPr>
        </p:nvPicPr>
        <p:blipFill>
          <a:blip r:embed="rId2"/>
          <a:stretch>
            <a:fillRect/>
          </a:stretch>
        </p:blipFill>
        <p:spPr>
          <a:xfrm>
            <a:off x="4665900" y="1944433"/>
            <a:ext cx="952500" cy="1381125"/>
          </a:xfrm>
          <a:prstGeom prst="rect">
            <a:avLst/>
          </a:prstGeom>
        </p:spPr>
      </p:pic>
      <p:sp>
        <p:nvSpPr>
          <p:cNvPr id="4" name="Footer Placeholder 3"/>
          <p:cNvSpPr>
            <a:spLocks noGrp="1"/>
          </p:cNvSpPr>
          <p:nvPr>
            <p:ph type="ftr" sz="quarter" idx="11"/>
          </p:nvPr>
        </p:nvSpPr>
        <p:spPr>
          <a:xfrm>
            <a:off x="608595" y="5970371"/>
            <a:ext cx="4622973" cy="365125"/>
          </a:xfrm>
        </p:spPr>
        <p:txBody>
          <a:bodyPr/>
          <a:lstStyle/>
          <a:p>
            <a:r>
              <a:rPr lang="it-IT" smtClean="0"/>
              <a:t>Indo Arabian Global General Trading L.L.C    +971 4 3415210 |  +971 4 3415620   www.inarcodubai.com          </a:t>
            </a:r>
            <a:endParaRPr lang="en-US"/>
          </a:p>
        </p:txBody>
      </p:sp>
      <p:pic>
        <p:nvPicPr>
          <p:cNvPr id="6" name="Picture 5"/>
          <p:cNvPicPr>
            <a:picLocks noChangeAspect="1"/>
          </p:cNvPicPr>
          <p:nvPr/>
        </p:nvPicPr>
        <p:blipFill>
          <a:blip r:embed="rId3"/>
          <a:stretch>
            <a:fillRect/>
          </a:stretch>
        </p:blipFill>
        <p:spPr>
          <a:xfrm>
            <a:off x="2611654" y="1939775"/>
            <a:ext cx="1762125" cy="1390650"/>
          </a:xfrm>
          <a:prstGeom prst="rect">
            <a:avLst/>
          </a:prstGeom>
        </p:spPr>
      </p:pic>
      <p:pic>
        <p:nvPicPr>
          <p:cNvPr id="7" name="Picture 6"/>
          <p:cNvPicPr>
            <a:picLocks noChangeAspect="1"/>
          </p:cNvPicPr>
          <p:nvPr/>
        </p:nvPicPr>
        <p:blipFill>
          <a:blip r:embed="rId4"/>
          <a:stretch>
            <a:fillRect/>
          </a:stretch>
        </p:blipFill>
        <p:spPr>
          <a:xfrm>
            <a:off x="201058" y="1853658"/>
            <a:ext cx="952500" cy="1504950"/>
          </a:xfrm>
          <a:prstGeom prst="rect">
            <a:avLst/>
          </a:prstGeom>
        </p:spPr>
      </p:pic>
      <p:pic>
        <p:nvPicPr>
          <p:cNvPr id="8" name="Picture 7"/>
          <p:cNvPicPr>
            <a:picLocks noChangeAspect="1"/>
          </p:cNvPicPr>
          <p:nvPr/>
        </p:nvPicPr>
        <p:blipFill>
          <a:blip r:embed="rId5"/>
          <a:stretch>
            <a:fillRect/>
          </a:stretch>
        </p:blipFill>
        <p:spPr>
          <a:xfrm>
            <a:off x="1387306" y="2077495"/>
            <a:ext cx="990600" cy="1057275"/>
          </a:xfrm>
          <a:prstGeom prst="rect">
            <a:avLst/>
          </a:prstGeom>
        </p:spPr>
      </p:pic>
      <p:pic>
        <p:nvPicPr>
          <p:cNvPr id="11" name="Picture 10" descr="Z:\IMAGES\giesser miesser knife.jpg"/>
          <p:cNvPicPr/>
          <p:nvPr/>
        </p:nvPicPr>
        <p:blipFill>
          <a:blip r:embed="rId6">
            <a:extLst>
              <a:ext uri="{28A0092B-C50C-407E-A947-70E740481C1C}">
                <a14:useLocalDpi xmlns:a14="http://schemas.microsoft.com/office/drawing/2010/main" val="0"/>
              </a:ext>
            </a:extLst>
          </a:blip>
          <a:srcRect/>
          <a:stretch>
            <a:fillRect/>
          </a:stretch>
        </p:blipFill>
        <p:spPr bwMode="auto">
          <a:xfrm>
            <a:off x="201058" y="3528860"/>
            <a:ext cx="930508" cy="951002"/>
          </a:xfrm>
          <a:prstGeom prst="rect">
            <a:avLst/>
          </a:prstGeom>
          <a:noFill/>
          <a:ln>
            <a:noFill/>
          </a:ln>
        </p:spPr>
      </p:pic>
      <p:pic>
        <p:nvPicPr>
          <p:cNvPr id="12" name="Picture 11" descr="Z:\IMAGES\paring knife green.jpg"/>
          <p:cNvPicPr/>
          <p:nvPr/>
        </p:nvPicPr>
        <p:blipFill>
          <a:blip r:embed="rId7">
            <a:extLst>
              <a:ext uri="{28A0092B-C50C-407E-A947-70E740481C1C}">
                <a14:useLocalDpi xmlns:a14="http://schemas.microsoft.com/office/drawing/2010/main" val="0"/>
              </a:ext>
            </a:extLst>
          </a:blip>
          <a:srcRect/>
          <a:stretch>
            <a:fillRect/>
          </a:stretch>
        </p:blipFill>
        <p:spPr bwMode="auto">
          <a:xfrm>
            <a:off x="7137666" y="2093473"/>
            <a:ext cx="923925" cy="881669"/>
          </a:xfrm>
          <a:prstGeom prst="rect">
            <a:avLst/>
          </a:prstGeom>
          <a:noFill/>
          <a:ln>
            <a:noFill/>
          </a:ln>
        </p:spPr>
      </p:pic>
      <p:pic>
        <p:nvPicPr>
          <p:cNvPr id="13" name="Picture 12"/>
          <p:cNvPicPr>
            <a:picLocks noChangeAspect="1"/>
          </p:cNvPicPr>
          <p:nvPr/>
        </p:nvPicPr>
        <p:blipFill>
          <a:blip r:embed="rId8"/>
          <a:stretch>
            <a:fillRect/>
          </a:stretch>
        </p:blipFill>
        <p:spPr>
          <a:xfrm>
            <a:off x="1396081" y="3652285"/>
            <a:ext cx="1524000" cy="619125"/>
          </a:xfrm>
          <a:prstGeom prst="rect">
            <a:avLst/>
          </a:prstGeom>
        </p:spPr>
      </p:pic>
      <p:pic>
        <p:nvPicPr>
          <p:cNvPr id="14" name="Picture 13" descr="Z:\IMAGES\bread knife 20 cm 1365.021.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32664" y="3004095"/>
            <a:ext cx="1328927" cy="246686"/>
          </a:xfrm>
          <a:prstGeom prst="rect">
            <a:avLst/>
          </a:prstGeom>
          <a:noFill/>
          <a:ln>
            <a:noFill/>
          </a:ln>
        </p:spPr>
      </p:pic>
      <p:pic>
        <p:nvPicPr>
          <p:cNvPr id="15" name="Picture 14"/>
          <p:cNvPicPr/>
          <p:nvPr/>
        </p:nvPicPr>
        <p:blipFill>
          <a:blip r:embed="rId10">
            <a:extLst>
              <a:ext uri="{28A0092B-C50C-407E-A947-70E740481C1C}">
                <a14:useLocalDpi xmlns:a14="http://schemas.microsoft.com/office/drawing/2010/main" val="0"/>
              </a:ext>
            </a:extLst>
          </a:blip>
          <a:srcRect/>
          <a:stretch>
            <a:fillRect/>
          </a:stretch>
        </p:blipFill>
        <p:spPr bwMode="auto">
          <a:xfrm>
            <a:off x="6601721" y="3467368"/>
            <a:ext cx="1476375" cy="1076325"/>
          </a:xfrm>
          <a:prstGeom prst="rect">
            <a:avLst/>
          </a:prstGeom>
          <a:noFill/>
          <a:ln>
            <a:noFill/>
          </a:ln>
        </p:spPr>
      </p:pic>
      <p:pic>
        <p:nvPicPr>
          <p:cNvPr id="2" name="Picture 1"/>
          <p:cNvPicPr>
            <a:picLocks noChangeAspect="1"/>
          </p:cNvPicPr>
          <p:nvPr/>
        </p:nvPicPr>
        <p:blipFill>
          <a:blip r:embed="rId11"/>
          <a:stretch>
            <a:fillRect/>
          </a:stretch>
        </p:blipFill>
        <p:spPr>
          <a:xfrm>
            <a:off x="2942982" y="3641331"/>
            <a:ext cx="2284756" cy="826206"/>
          </a:xfrm>
          <a:prstGeom prst="rect">
            <a:avLst/>
          </a:prstGeom>
        </p:spPr>
      </p:pic>
      <p:pic>
        <p:nvPicPr>
          <p:cNvPr id="3" name="Picture 2"/>
          <p:cNvPicPr>
            <a:picLocks noChangeAspect="1"/>
          </p:cNvPicPr>
          <p:nvPr/>
        </p:nvPicPr>
        <p:blipFill>
          <a:blip r:embed="rId12"/>
          <a:stretch>
            <a:fillRect/>
          </a:stretch>
        </p:blipFill>
        <p:spPr>
          <a:xfrm>
            <a:off x="5304963" y="3625712"/>
            <a:ext cx="1327325" cy="820868"/>
          </a:xfrm>
          <a:prstGeom prst="rect">
            <a:avLst/>
          </a:prstGeom>
        </p:spPr>
      </p:pic>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39331" y="4819332"/>
            <a:ext cx="958139" cy="945421"/>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5285" y="4765291"/>
            <a:ext cx="1313902" cy="1194456"/>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16208" y="4924617"/>
            <a:ext cx="1182414" cy="840136"/>
          </a:xfrm>
          <a:prstGeom prst="rect">
            <a:avLst/>
          </a:prstGeom>
        </p:spPr>
      </p:pic>
      <p:pic>
        <p:nvPicPr>
          <p:cNvPr id="18" name="Picture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67232" y="4924617"/>
            <a:ext cx="1337281" cy="875804"/>
          </a:xfrm>
          <a:prstGeom prst="rect">
            <a:avLst/>
          </a:prstGeom>
        </p:spPr>
      </p:pic>
      <p:pic>
        <p:nvPicPr>
          <p:cNvPr id="10" name="Picture 9"/>
          <p:cNvPicPr>
            <a:picLocks noChangeAspect="1"/>
          </p:cNvPicPr>
          <p:nvPr/>
        </p:nvPicPr>
        <p:blipFill rotWithShape="1">
          <a:blip r:embed="rId17" cstate="print">
            <a:extLst>
              <a:ext uri="{28A0092B-C50C-407E-A947-70E740481C1C}">
                <a14:useLocalDpi xmlns:a14="http://schemas.microsoft.com/office/drawing/2010/main" val="0"/>
              </a:ext>
            </a:extLst>
          </a:blip>
          <a:srcRect t="14982" b="13223"/>
          <a:stretch/>
        </p:blipFill>
        <p:spPr>
          <a:xfrm>
            <a:off x="6865814" y="4819332"/>
            <a:ext cx="1279444" cy="1049800"/>
          </a:xfrm>
          <a:prstGeom prst="rect">
            <a:avLst/>
          </a:prstGeom>
        </p:spPr>
      </p:pic>
      <p:pic>
        <p:nvPicPr>
          <p:cNvPr id="22" name="Picture 21" descr="C:\Users\INDO ARABIAN\Desktop\Sony\Teaspoon.jpg"/>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017420" y="2172569"/>
            <a:ext cx="727453" cy="1087893"/>
          </a:xfrm>
          <a:prstGeom prst="rect">
            <a:avLst/>
          </a:prstGeom>
          <a:noFill/>
          <a:ln>
            <a:noFill/>
          </a:ln>
        </p:spPr>
      </p:pic>
      <p:pic>
        <p:nvPicPr>
          <p:cNvPr id="23" name="Picture 22"/>
          <p:cNvPicPr>
            <a:picLocks noChangeAspect="1"/>
          </p:cNvPicPr>
          <p:nvPr/>
        </p:nvPicPr>
        <p:blipFill>
          <a:blip r:embed="rId19"/>
          <a:stretch>
            <a:fillRect/>
          </a:stretch>
        </p:blipFill>
        <p:spPr>
          <a:xfrm>
            <a:off x="0" y="-76200"/>
            <a:ext cx="9178178" cy="1331113"/>
          </a:xfrm>
          <a:prstGeom prst="rect">
            <a:avLst/>
          </a:prstGeom>
        </p:spPr>
      </p:pic>
    </p:spTree>
    <p:extLst>
      <p:ext uri="{BB962C8B-B14F-4D97-AF65-F5344CB8AC3E}">
        <p14:creationId xmlns:p14="http://schemas.microsoft.com/office/powerpoint/2010/main" val="2561270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247" y="1491478"/>
            <a:ext cx="7727374" cy="379243"/>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US" sz="25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Few of our Clients </a:t>
            </a:r>
            <a:endParaRPr lang="en-US" sz="25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1" y="1841441"/>
            <a:ext cx="1855488" cy="696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it-IT" smtClean="0"/>
              <a:t>Indo Arabian Global General Trading L.L.C    +971 4 3415210 |  +971 4 3415620   www.inarcodubai.com          </a:t>
            </a:r>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9240" y="2639839"/>
            <a:ext cx="14001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90" y="2712108"/>
            <a:ext cx="1828800" cy="931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5509" y="1757062"/>
            <a:ext cx="1593272" cy="692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2072" y="1946591"/>
            <a:ext cx="1814512" cy="47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718" y="3936634"/>
            <a:ext cx="1945254" cy="807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4444" y="1719766"/>
            <a:ext cx="1486819" cy="86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74837" y="2646654"/>
            <a:ext cx="1416426" cy="86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8243" y="2694387"/>
            <a:ext cx="1798060" cy="751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44273" y="3816287"/>
            <a:ext cx="1543483" cy="1048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78601" y="3977236"/>
            <a:ext cx="1907941"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30049" y="3551744"/>
            <a:ext cx="1478973" cy="130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6325" y="4921464"/>
            <a:ext cx="1945255" cy="99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20684" y="5272939"/>
            <a:ext cx="14859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50774" y="5223062"/>
            <a:ext cx="1769004" cy="558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717291" y="4908643"/>
            <a:ext cx="1491731" cy="1491731"/>
          </a:xfrm>
          <a:prstGeom prst="rect">
            <a:avLst/>
          </a:prstGeom>
        </p:spPr>
      </p:pic>
      <p:pic>
        <p:nvPicPr>
          <p:cNvPr id="22" name="Picture 21"/>
          <p:cNvPicPr>
            <a:picLocks noChangeAspect="1"/>
          </p:cNvPicPr>
          <p:nvPr/>
        </p:nvPicPr>
        <p:blipFill>
          <a:blip r:embed="rId18"/>
          <a:stretch>
            <a:fillRect/>
          </a:stretch>
        </p:blipFill>
        <p:spPr>
          <a:xfrm>
            <a:off x="0" y="-14617"/>
            <a:ext cx="9178178" cy="1331113"/>
          </a:xfrm>
          <a:prstGeom prst="rect">
            <a:avLst/>
          </a:prstGeom>
        </p:spPr>
      </p:pic>
    </p:spTree>
    <p:extLst>
      <p:ext uri="{BB962C8B-B14F-4D97-AF65-F5344CB8AC3E}">
        <p14:creationId xmlns:p14="http://schemas.microsoft.com/office/powerpoint/2010/main" val="558334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smtClean="0"/>
              <a:t>Indo Arabian Global General Trading L.L.C    +971 4 3415210 |  +971 4 3415620   www.inarcodubai.com          </a:t>
            </a:r>
            <a:endParaRPr lang="en-US"/>
          </a:p>
        </p:txBody>
      </p:sp>
      <p:pic>
        <p:nvPicPr>
          <p:cNvPr id="1026" name="Picture 1" descr="Description: Email Sign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3501" y="4854995"/>
            <a:ext cx="1524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descr="m-gallery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34225"/>
            <a:ext cx="7143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descr="m-gallery_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075" y="1834225"/>
            <a:ext cx="13811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 descr="8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970692"/>
            <a:ext cx="15144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http://helpdesk.meydan.ae/inlineimages/WorkOrder/43995/3.png"/>
          <p:cNvPicPr>
            <a:picLocks noChangeAspect="1" noChangeArrowheads="1"/>
          </p:cNvPicPr>
          <p:nvPr/>
        </p:nvPicPr>
        <p:blipFill rotWithShape="1">
          <a:blip r:embed="rId6">
            <a:extLst>
              <a:ext uri="{28A0092B-C50C-407E-A947-70E740481C1C}">
                <a14:useLocalDpi xmlns:a14="http://schemas.microsoft.com/office/drawing/2010/main" val="0"/>
              </a:ext>
            </a:extLst>
          </a:blip>
          <a:srcRect l="22346"/>
          <a:stretch/>
        </p:blipFill>
        <p:spPr bwMode="auto">
          <a:xfrm>
            <a:off x="532832" y="3443821"/>
            <a:ext cx="26479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5" descr="cid:image001.jpg@01D3BBB6.8CF9A7D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5953" y="3434320"/>
            <a:ext cx="1238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 descr="image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804" y="3657137"/>
            <a:ext cx="17716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2" descr="image0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2078279"/>
            <a:ext cx="7048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3" descr="image0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35456" y="3723812"/>
            <a:ext cx="7048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3" descr="logos AccorHotel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6775" y="5596832"/>
            <a:ext cx="16764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 descr="cid:image004.png@01D3C68D.4F86826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05803" y="5145544"/>
            <a:ext cx="2895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5" descr="image00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67100" y="1920828"/>
            <a:ext cx="982247" cy="96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14"/>
          <a:stretch>
            <a:fillRect/>
          </a:stretch>
        </p:blipFill>
        <p:spPr>
          <a:xfrm>
            <a:off x="0" y="-76200"/>
            <a:ext cx="9178178" cy="1331113"/>
          </a:xfrm>
          <a:prstGeom prst="rect">
            <a:avLst/>
          </a:prstGeom>
        </p:spPr>
      </p:pic>
    </p:spTree>
    <p:extLst>
      <p:ext uri="{BB962C8B-B14F-4D97-AF65-F5344CB8AC3E}">
        <p14:creationId xmlns:p14="http://schemas.microsoft.com/office/powerpoint/2010/main" val="194648662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854</TotalTime>
  <Words>425</Words>
  <Application>Microsoft Office PowerPoint</Application>
  <PresentationFormat>On-screen Show (4:3)</PresentationFormat>
  <Paragraphs>53</Paragraphs>
  <Slides>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Cambria</vt:lpstr>
      <vt:lpstr>Times New Roman</vt:lpstr>
      <vt:lpstr>Trebuchet MS</vt:lpstr>
      <vt:lpstr>Wingdings</vt:lpstr>
      <vt:lpstr>Wingdings 3</vt:lpstr>
      <vt:lpstr>Facet</vt:lpstr>
      <vt:lpstr>                </vt:lpstr>
      <vt:lpstr>PowerPoint Presentation</vt:lpstr>
      <vt:lpstr>PowerPoint Presentation</vt:lpstr>
      <vt:lpstr>     BRANDS                     COUNTRY OF ORIGIN    </vt:lpstr>
      <vt:lpstr>PowerPoint Presentation</vt:lpstr>
      <vt:lpstr>Few of our Products</vt:lpstr>
      <vt:lpstr>Few of our Clients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indian</dc:creator>
  <cp:lastModifiedBy>INDO ARABIAN</cp:lastModifiedBy>
  <cp:revision>104</cp:revision>
  <dcterms:created xsi:type="dcterms:W3CDTF">2015-04-21T05:20:42Z</dcterms:created>
  <dcterms:modified xsi:type="dcterms:W3CDTF">2019-07-07T13:16:44Z</dcterms:modified>
</cp:coreProperties>
</file>